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92"/>
  </p:notesMasterIdLst>
  <p:handoutMasterIdLst>
    <p:handoutMasterId r:id="rId93"/>
  </p:handoutMasterIdLst>
  <p:sldIdLst>
    <p:sldId id="256" r:id="rId2"/>
    <p:sldId id="436" r:id="rId3"/>
    <p:sldId id="483" r:id="rId4"/>
    <p:sldId id="482" r:id="rId5"/>
    <p:sldId id="437" r:id="rId6"/>
    <p:sldId id="438" r:id="rId7"/>
    <p:sldId id="439" r:id="rId8"/>
    <p:sldId id="440" r:id="rId9"/>
    <p:sldId id="441" r:id="rId10"/>
    <p:sldId id="444" r:id="rId11"/>
    <p:sldId id="443" r:id="rId12"/>
    <p:sldId id="486" r:id="rId13"/>
    <p:sldId id="485" r:id="rId14"/>
    <p:sldId id="1000" r:id="rId15"/>
    <p:sldId id="460" r:id="rId16"/>
    <p:sldId id="445" r:id="rId17"/>
    <p:sldId id="446" r:id="rId18"/>
    <p:sldId id="447" r:id="rId19"/>
    <p:sldId id="448" r:id="rId20"/>
    <p:sldId id="449" r:id="rId21"/>
    <p:sldId id="461" r:id="rId22"/>
    <p:sldId id="462" r:id="rId23"/>
    <p:sldId id="450" r:id="rId24"/>
    <p:sldId id="389" r:id="rId25"/>
    <p:sldId id="390" r:id="rId26"/>
    <p:sldId id="405" r:id="rId27"/>
    <p:sldId id="391" r:id="rId28"/>
    <p:sldId id="410" r:id="rId29"/>
    <p:sldId id="392" r:id="rId30"/>
    <p:sldId id="474" r:id="rId31"/>
    <p:sldId id="393" r:id="rId32"/>
    <p:sldId id="426" r:id="rId33"/>
    <p:sldId id="427" r:id="rId34"/>
    <p:sldId id="473" r:id="rId35"/>
    <p:sldId id="463" r:id="rId36"/>
    <p:sldId id="464" r:id="rId37"/>
    <p:sldId id="465" r:id="rId38"/>
    <p:sldId id="466" r:id="rId39"/>
    <p:sldId id="467" r:id="rId40"/>
    <p:sldId id="468" r:id="rId41"/>
    <p:sldId id="469" r:id="rId42"/>
    <p:sldId id="406" r:id="rId43"/>
    <p:sldId id="407" r:id="rId44"/>
    <p:sldId id="422" r:id="rId45"/>
    <p:sldId id="475" r:id="rId46"/>
    <p:sldId id="470" r:id="rId47"/>
    <p:sldId id="451" r:id="rId48"/>
    <p:sldId id="371" r:id="rId49"/>
    <p:sldId id="382" r:id="rId50"/>
    <p:sldId id="420" r:id="rId51"/>
    <p:sldId id="433" r:id="rId52"/>
    <p:sldId id="394" r:id="rId53"/>
    <p:sldId id="395" r:id="rId54"/>
    <p:sldId id="434" r:id="rId55"/>
    <p:sldId id="472" r:id="rId56"/>
    <p:sldId id="396" r:id="rId57"/>
    <p:sldId id="418" r:id="rId58"/>
    <p:sldId id="383" r:id="rId59"/>
    <p:sldId id="384" r:id="rId60"/>
    <p:sldId id="385" r:id="rId61"/>
    <p:sldId id="421" r:id="rId62"/>
    <p:sldId id="1001" r:id="rId63"/>
    <p:sldId id="1002" r:id="rId64"/>
    <p:sldId id="1003" r:id="rId65"/>
    <p:sldId id="419" r:id="rId66"/>
    <p:sldId id="476" r:id="rId67"/>
    <p:sldId id="477" r:id="rId68"/>
    <p:sldId id="386" r:id="rId69"/>
    <p:sldId id="399" r:id="rId70"/>
    <p:sldId id="400" r:id="rId71"/>
    <p:sldId id="401" r:id="rId72"/>
    <p:sldId id="402" r:id="rId73"/>
    <p:sldId id="403" r:id="rId74"/>
    <p:sldId id="404" r:id="rId75"/>
    <p:sldId id="414" r:id="rId76"/>
    <p:sldId id="432" r:id="rId77"/>
    <p:sldId id="452" r:id="rId78"/>
    <p:sldId id="430" r:id="rId79"/>
    <p:sldId id="453" r:id="rId80"/>
    <p:sldId id="431" r:id="rId81"/>
    <p:sldId id="411" r:id="rId82"/>
    <p:sldId id="454" r:id="rId83"/>
    <p:sldId id="415" r:id="rId84"/>
    <p:sldId id="412" r:id="rId85"/>
    <p:sldId id="455" r:id="rId86"/>
    <p:sldId id="456" r:id="rId87"/>
    <p:sldId id="457" r:id="rId88"/>
    <p:sldId id="458" r:id="rId89"/>
    <p:sldId id="459" r:id="rId90"/>
    <p:sldId id="471" r:id="rId91"/>
  </p:sldIdLst>
  <p:sldSz cx="9144000" cy="6858000" type="screen4x3"/>
  <p:notesSz cx="9601200" cy="7315200"/>
  <p:defaultTextStyle>
    <a:defPPr>
      <a:defRPr lang="el-G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C2AE2F9-635C-459F-8A53-4ECE274B677F}">
          <p14:sldIdLst>
            <p14:sldId id="256"/>
            <p14:sldId id="436"/>
            <p14:sldId id="483"/>
            <p14:sldId id="482"/>
            <p14:sldId id="437"/>
            <p14:sldId id="438"/>
            <p14:sldId id="439"/>
            <p14:sldId id="440"/>
            <p14:sldId id="441"/>
            <p14:sldId id="444"/>
            <p14:sldId id="443"/>
            <p14:sldId id="486"/>
            <p14:sldId id="485"/>
            <p14:sldId id="1000"/>
            <p14:sldId id="460"/>
            <p14:sldId id="445"/>
            <p14:sldId id="446"/>
            <p14:sldId id="447"/>
            <p14:sldId id="448"/>
            <p14:sldId id="449"/>
            <p14:sldId id="461"/>
            <p14:sldId id="462"/>
            <p14:sldId id="450"/>
            <p14:sldId id="389"/>
            <p14:sldId id="390"/>
            <p14:sldId id="405"/>
            <p14:sldId id="391"/>
            <p14:sldId id="410"/>
            <p14:sldId id="392"/>
            <p14:sldId id="474"/>
            <p14:sldId id="393"/>
            <p14:sldId id="426"/>
            <p14:sldId id="427"/>
            <p14:sldId id="473"/>
            <p14:sldId id="463"/>
            <p14:sldId id="464"/>
            <p14:sldId id="465"/>
            <p14:sldId id="466"/>
            <p14:sldId id="467"/>
            <p14:sldId id="468"/>
            <p14:sldId id="469"/>
            <p14:sldId id="406"/>
            <p14:sldId id="407"/>
            <p14:sldId id="422"/>
            <p14:sldId id="475"/>
            <p14:sldId id="470"/>
            <p14:sldId id="451"/>
            <p14:sldId id="371"/>
            <p14:sldId id="382"/>
            <p14:sldId id="420"/>
            <p14:sldId id="433"/>
            <p14:sldId id="394"/>
            <p14:sldId id="395"/>
            <p14:sldId id="434"/>
            <p14:sldId id="472"/>
            <p14:sldId id="396"/>
            <p14:sldId id="418"/>
            <p14:sldId id="383"/>
            <p14:sldId id="384"/>
            <p14:sldId id="385"/>
            <p14:sldId id="421"/>
            <p14:sldId id="1001"/>
            <p14:sldId id="1002"/>
            <p14:sldId id="1003"/>
            <p14:sldId id="419"/>
            <p14:sldId id="476"/>
            <p14:sldId id="477"/>
          </p14:sldIdLst>
        </p14:section>
        <p14:section name="Content" id="{C02255F9-020C-46AC-8662-03B58D867E4E}">
          <p14:sldIdLst>
            <p14:sldId id="386"/>
            <p14:sldId id="399"/>
            <p14:sldId id="400"/>
            <p14:sldId id="401"/>
            <p14:sldId id="402"/>
            <p14:sldId id="403"/>
            <p14:sldId id="404"/>
            <p14:sldId id="414"/>
            <p14:sldId id="432"/>
            <p14:sldId id="452"/>
            <p14:sldId id="430"/>
            <p14:sldId id="453"/>
            <p14:sldId id="431"/>
            <p14:sldId id="411"/>
            <p14:sldId id="454"/>
            <p14:sldId id="415"/>
            <p14:sldId id="412"/>
            <p14:sldId id="455"/>
            <p14:sldId id="456"/>
            <p14:sldId id="457"/>
            <p14:sldId id="458"/>
            <p14:sldId id="459"/>
            <p14:sldId id="4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96">
          <p15:clr>
            <a:srgbClr val="A4A3A4"/>
          </p15:clr>
        </p15:guide>
        <p15:guide id="2" pos="437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hiddenSlides="1" frameSlides="1"/>
  <p:clrMru>
    <a:srgbClr val="000000"/>
    <a:srgbClr val="3366FF"/>
    <a:srgbClr val="FF0000"/>
    <a:srgbClr val="0000CC"/>
    <a:srgbClr val="E1F4FF"/>
    <a:srgbClr val="5F5F5F"/>
    <a:srgbClr val="00FF99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269D01E-BC32-4049-B463-5C60D7B0CCD2}" styleName="主题样式 2 - 强调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341" autoAdjust="0"/>
    <p:restoredTop sz="94844" autoAdjust="0"/>
  </p:normalViewPr>
  <p:slideViewPr>
    <p:cSldViewPr>
      <p:cViewPr varScale="1">
        <p:scale>
          <a:sx n="89" d="100"/>
          <a:sy n="89" d="100"/>
        </p:scale>
        <p:origin x="859" y="-101"/>
      </p:cViewPr>
      <p:guideLst>
        <p:guide orient="horz" pos="2296"/>
        <p:guide pos="437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2720"/>
    </p:cViewPr>
  </p:sorterViewPr>
  <p:notesViewPr>
    <p:cSldViewPr>
      <p:cViewPr varScale="1">
        <p:scale>
          <a:sx n="58" d="100"/>
          <a:sy n="58" d="100"/>
        </p:scale>
        <p:origin x="-852" y="-96"/>
      </p:cViewPr>
      <p:guideLst>
        <p:guide orient="horz" pos="2304"/>
        <p:guide pos="30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Value of Recommender Systems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gradFill rotWithShape="1">
                <a:gsLst>
                  <a:gs pos="0">
                    <a:schemeClr val="accent1">
                      <a:shade val="15000"/>
                      <a:satMod val="180000"/>
                    </a:schemeClr>
                  </a:gs>
                  <a:gs pos="50000">
                    <a:schemeClr val="accent1">
                      <a:shade val="45000"/>
                      <a:satMod val="170000"/>
                    </a:schemeClr>
                  </a:gs>
                  <a:gs pos="70000">
                    <a:schemeClr val="accent1">
                      <a:tint val="99000"/>
                      <a:shade val="65000"/>
                      <a:satMod val="155000"/>
                    </a:schemeClr>
                  </a:gs>
                  <a:gs pos="100000">
                    <a:schemeClr val="accent1">
                      <a:tint val="95500"/>
                      <a:shade val="100000"/>
                      <a:satMod val="155000"/>
                    </a:schemeClr>
                  </a:gs>
                </a:gsLst>
                <a:lin ang="16200000" scaled="0"/>
              </a:gradFill>
              <a:ln w="9525" cap="flat" cmpd="sng" algn="ctr">
                <a:solidFill>
                  <a:schemeClr val="accent1"/>
                </a:solidFill>
                <a:prstDash val="solid"/>
              </a:ln>
              <a:effectLst>
                <a:outerShdw blurRad="50800" dist="38100" dir="5400000" rotWithShape="0">
                  <a:srgbClr val="000000">
                    <a:alpha val="35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9532-4F43-9BE0-D325D3103561}"/>
              </c:ext>
            </c:extLst>
          </c:dPt>
          <c:dPt>
            <c:idx val="1"/>
            <c:invertIfNegative val="0"/>
            <c:bubble3D val="0"/>
            <c:spPr>
              <a:gradFill rotWithShape="1">
                <a:gsLst>
                  <a:gs pos="0">
                    <a:schemeClr val="accent3">
                      <a:shade val="15000"/>
                      <a:satMod val="180000"/>
                    </a:schemeClr>
                  </a:gs>
                  <a:gs pos="50000">
                    <a:schemeClr val="accent3">
                      <a:shade val="45000"/>
                      <a:satMod val="170000"/>
                    </a:schemeClr>
                  </a:gs>
                  <a:gs pos="70000">
                    <a:schemeClr val="accent3">
                      <a:tint val="99000"/>
                      <a:shade val="65000"/>
                      <a:satMod val="155000"/>
                    </a:schemeClr>
                  </a:gs>
                  <a:gs pos="100000">
                    <a:schemeClr val="accent3">
                      <a:tint val="95500"/>
                      <a:shade val="100000"/>
                      <a:satMod val="15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45000"/>
                  </a:srgbClr>
                </a:outerShdw>
              </a:effectLst>
              <a:scene3d>
                <a:camera prst="orthographicFront" fov="0">
                  <a:rot lat="0" lon="0" rev="0"/>
                </a:camera>
                <a:lightRig rig="glow" dir="t">
                  <a:rot lat="0" lon="0" rev="6360000"/>
                </a:lightRig>
              </a:scene3d>
              <a:sp3d contourW="1000" prstMaterial="flat">
                <a:bevelT w="95250" h="101600"/>
                <a:contourClr>
                  <a:schemeClr val="accent3">
                    <a:satMod val="300000"/>
                  </a:schemeClr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9532-4F43-9BE0-D325D3103561}"/>
              </c:ext>
            </c:extLst>
          </c:dPt>
          <c:dPt>
            <c:idx val="2"/>
            <c:invertIfNegative val="0"/>
            <c:bubble3D val="0"/>
            <c:spPr>
              <a:gradFill rotWithShape="1">
                <a:gsLst>
                  <a:gs pos="0">
                    <a:schemeClr val="accent4">
                      <a:shade val="15000"/>
                      <a:satMod val="180000"/>
                    </a:schemeClr>
                  </a:gs>
                  <a:gs pos="50000">
                    <a:schemeClr val="accent4">
                      <a:shade val="45000"/>
                      <a:satMod val="170000"/>
                    </a:schemeClr>
                  </a:gs>
                  <a:gs pos="70000">
                    <a:schemeClr val="accent4">
                      <a:tint val="99000"/>
                      <a:shade val="65000"/>
                      <a:satMod val="155000"/>
                    </a:schemeClr>
                  </a:gs>
                  <a:gs pos="100000">
                    <a:schemeClr val="accent4">
                      <a:tint val="95500"/>
                      <a:shade val="100000"/>
                      <a:satMod val="155000"/>
                    </a:schemeClr>
                  </a:gs>
                </a:gsLst>
                <a:lin ang="16200000" scaled="0"/>
              </a:gradFill>
              <a:ln w="9525" cap="flat" cmpd="sng" algn="ctr">
                <a:solidFill>
                  <a:schemeClr val="accent4"/>
                </a:solidFill>
                <a:prstDash val="solid"/>
              </a:ln>
              <a:effectLst>
                <a:outerShdw blurRad="50800" dist="38100" dir="5400000" rotWithShape="0">
                  <a:srgbClr val="000000">
                    <a:alpha val="35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9532-4F43-9BE0-D325D3103561}"/>
              </c:ext>
            </c:extLst>
          </c:dPt>
          <c:dPt>
            <c:idx val="3"/>
            <c:invertIfNegative val="0"/>
            <c:bubble3D val="0"/>
            <c:spPr>
              <a:solidFill>
                <a:schemeClr val="tx1">
                  <a:lumMod val="40000"/>
                  <a:lumOff val="6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9532-4F43-9BE0-D325D3103561}"/>
              </c:ext>
            </c:extLst>
          </c:dPt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Netflix</c:v>
                </c:pt>
                <c:pt idx="1">
                  <c:v>Taobao</c:v>
                </c:pt>
                <c:pt idx="2">
                  <c:v>Google News</c:v>
                </c:pt>
                <c:pt idx="3">
                  <c:v>Amazon</c:v>
                </c:pt>
                <c:pt idx="4">
                  <c:v>Choicestream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0.8</c:v>
                </c:pt>
                <c:pt idx="1">
                  <c:v>0.8</c:v>
                </c:pt>
                <c:pt idx="2">
                  <c:v>0.38</c:v>
                </c:pt>
                <c:pt idx="3">
                  <c:v>0.3</c:v>
                </c:pt>
                <c:pt idx="4">
                  <c:v>0.28000000000000003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9532-4F43-9BE0-D325D31035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4574208"/>
        <c:axId val="243172608"/>
      </c:barChart>
      <c:catAx>
        <c:axId val="19457420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43172608"/>
        <c:crosses val="autoZero"/>
        <c:auto val="1"/>
        <c:lblAlgn val="ctr"/>
        <c:lblOffset val="100"/>
        <c:noMultiLvlLbl val="0"/>
      </c:catAx>
      <c:valAx>
        <c:axId val="243172608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194574208"/>
        <c:crosses val="autoZero"/>
        <c:crossBetween val="between"/>
        <c:majorUnit val="0.2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0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0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0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6111585-4667-41EE-BD41-118EF412ED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98417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438" y="3475038"/>
            <a:ext cx="7680325" cy="329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noProof="0"/>
              <a:t>Click to edit Master text styles</a:t>
            </a:r>
          </a:p>
          <a:p>
            <a:pPr lvl="1"/>
            <a:r>
              <a:rPr lang="el-GR" noProof="0"/>
              <a:t>Second level</a:t>
            </a:r>
          </a:p>
          <a:p>
            <a:pPr lvl="2"/>
            <a:r>
              <a:rPr lang="el-GR" noProof="0"/>
              <a:t>Third level</a:t>
            </a:r>
          </a:p>
          <a:p>
            <a:pPr lvl="3"/>
            <a:r>
              <a:rPr lang="el-GR" noProof="0"/>
              <a:t>Fourth level</a:t>
            </a:r>
          </a:p>
          <a:p>
            <a:pPr lvl="4"/>
            <a:r>
              <a:rPr lang="el-GR" noProof="0"/>
              <a:t>Fifth level</a:t>
            </a:r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99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fld id="{9CA4FF63-108E-4331-BE5B-EAEB49858606}" type="slidenum">
              <a:rPr lang="el-GR" altLang="zh-CN"/>
              <a:pPr>
                <a:defRPr/>
              </a:pPr>
              <a:t>‹#›</a:t>
            </a:fld>
            <a:endParaRPr lang="el-GR" altLang="zh-CN"/>
          </a:p>
        </p:txBody>
      </p:sp>
    </p:spTree>
    <p:extLst>
      <p:ext uri="{BB962C8B-B14F-4D97-AF65-F5344CB8AC3E}">
        <p14:creationId xmlns:p14="http://schemas.microsoft.com/office/powerpoint/2010/main" val="15233605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0B36B43-15A7-4929-9267-9E887C687C11}" type="slidenum">
              <a:rPr lang="el-GR" altLang="zh-CN" sz="1300" smtClean="0"/>
              <a:pPr>
                <a:spcBef>
                  <a:spcPct val="0"/>
                </a:spcBef>
              </a:pPr>
              <a:t>1</a:t>
            </a:fld>
            <a:endParaRPr lang="el-GR" altLang="zh-CN" sz="1300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538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A4FF63-108E-4331-BE5B-EAEB49858606}" type="slidenum">
              <a:rPr lang="el-GR" altLang="zh-CN" smtClean="0"/>
              <a:pPr>
                <a:defRPr/>
              </a:pPr>
              <a:t>61</a:t>
            </a:fld>
            <a:endParaRPr lang="el-GR" altLang="zh-CN"/>
          </a:p>
        </p:txBody>
      </p:sp>
    </p:spTree>
    <p:extLst>
      <p:ext uri="{BB962C8B-B14F-4D97-AF65-F5344CB8AC3E}">
        <p14:creationId xmlns:p14="http://schemas.microsoft.com/office/powerpoint/2010/main" val="2843488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7168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fld id="{DD5AFFBA-12E6-4A12-A772-7B239C6CB3ED}" type="slidenum">
              <a:rPr lang="zh-CN" altLang="en-US" sz="1200" b="0" smtClean="0"/>
              <a:pPr/>
              <a:t>63</a:t>
            </a:fld>
            <a:endParaRPr lang="en-US" altLang="zh-CN" sz="1200" b="0"/>
          </a:p>
        </p:txBody>
      </p:sp>
    </p:spTree>
    <p:extLst>
      <p:ext uri="{BB962C8B-B14F-4D97-AF65-F5344CB8AC3E}">
        <p14:creationId xmlns:p14="http://schemas.microsoft.com/office/powerpoint/2010/main" val="1018506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7168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fld id="{DD5AFFBA-12E6-4A12-A772-7B239C6CB3ED}" type="slidenum">
              <a:rPr lang="zh-CN" altLang="en-US" sz="1200" b="0" smtClean="0"/>
              <a:pPr/>
              <a:t>64</a:t>
            </a:fld>
            <a:endParaRPr lang="en-US" altLang="zh-CN" sz="1200" b="0"/>
          </a:p>
        </p:txBody>
      </p:sp>
    </p:spTree>
    <p:extLst>
      <p:ext uri="{BB962C8B-B14F-4D97-AF65-F5344CB8AC3E}">
        <p14:creationId xmlns:p14="http://schemas.microsoft.com/office/powerpoint/2010/main" val="15007230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69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0346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70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62689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71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8053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72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24916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73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74774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74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2279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75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8881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A4FF63-108E-4331-BE5B-EAEB49858606}" type="slidenum">
              <a:rPr lang="el-GR" altLang="zh-CN" smtClean="0"/>
              <a:pPr>
                <a:defRPr/>
              </a:pPr>
              <a:t>7</a:t>
            </a:fld>
            <a:endParaRPr lang="el-GR" altLang="zh-CN"/>
          </a:p>
        </p:txBody>
      </p:sp>
    </p:spTree>
    <p:extLst>
      <p:ext uri="{BB962C8B-B14F-4D97-AF65-F5344CB8AC3E}">
        <p14:creationId xmlns:p14="http://schemas.microsoft.com/office/powerpoint/2010/main" val="11770970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A4FF63-108E-4331-BE5B-EAEB49858606}" type="slidenum">
              <a:rPr lang="el-GR" altLang="zh-CN" smtClean="0"/>
              <a:pPr>
                <a:defRPr/>
              </a:pPr>
              <a:t>84</a:t>
            </a:fld>
            <a:endParaRPr lang="el-GR" altLang="zh-CN"/>
          </a:p>
        </p:txBody>
      </p:sp>
    </p:spTree>
    <p:extLst>
      <p:ext uri="{BB962C8B-B14F-4D97-AF65-F5344CB8AC3E}">
        <p14:creationId xmlns:p14="http://schemas.microsoft.com/office/powerpoint/2010/main" val="694933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ea typeface="宋体" pitchFamily="2" charset="-122"/>
              </a:rPr>
              <a:t>从价值的层面来理解推荐，推荐要最大化的发挥它的作用，必须是满足大家的某种需求，而不仅仅只是“用户可能感兴趣的物品”</a:t>
            </a:r>
          </a:p>
          <a:p>
            <a:endParaRPr lang="zh-CN" altLang="en-US" dirty="0">
              <a:ea typeface="宋体" pitchFamily="2" charset="-122"/>
            </a:endParaRPr>
          </a:p>
        </p:txBody>
      </p:sp>
      <p:sp>
        <p:nvSpPr>
          <p:cNvPr id="7168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fld id="{DD5AFFBA-12E6-4A12-A772-7B239C6CB3ED}" type="slidenum">
              <a:rPr lang="zh-CN" altLang="en-US" sz="1200" b="0" smtClean="0"/>
              <a:pPr/>
              <a:t>14</a:t>
            </a:fld>
            <a:endParaRPr lang="en-US" altLang="zh-CN" sz="1200" b="0"/>
          </a:p>
        </p:txBody>
      </p:sp>
    </p:spTree>
    <p:extLst>
      <p:ext uri="{BB962C8B-B14F-4D97-AF65-F5344CB8AC3E}">
        <p14:creationId xmlns:p14="http://schemas.microsoft.com/office/powerpoint/2010/main" val="492708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anose="020B0600070205080204" pitchFamily="34" charset="-128"/>
                <a:cs typeface="ＭＳ Ｐゴシック" charset="0"/>
              </a:rPr>
              <a:t>一年后的反馈调研显示，参与宿舍分配的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anose="020B0600070205080204" pitchFamily="34" charset="-128"/>
                <a:cs typeface="ＭＳ Ｐゴシック" charset="0"/>
              </a:rPr>
              <a:t>17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anose="020B0600070205080204" pitchFamily="34" charset="-128"/>
                <a:cs typeface="ＭＳ Ｐゴシック" charset="0"/>
              </a:rPr>
              <a:t>级新生，宿舍和谐度增加了近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anose="020B0600070205080204" pitchFamily="34" charset="-128"/>
                <a:cs typeface="ＭＳ Ｐゴシック" charset="0"/>
              </a:rPr>
              <a:t>10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anose="020B0600070205080204" pitchFamily="34" charset="-128"/>
                <a:cs typeface="ＭＳ Ｐゴシック" charset="0"/>
              </a:rPr>
              <a:t>个百分点。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A4FF63-108E-4331-BE5B-EAEB49858606}" type="slidenum">
              <a:rPr lang="el-GR" altLang="zh-CN" smtClean="0"/>
              <a:pPr>
                <a:defRPr/>
              </a:pPr>
              <a:t>20</a:t>
            </a:fld>
            <a:endParaRPr lang="el-GR" altLang="zh-CN"/>
          </a:p>
        </p:txBody>
      </p:sp>
    </p:spTree>
    <p:extLst>
      <p:ext uri="{BB962C8B-B14F-4D97-AF65-F5344CB8AC3E}">
        <p14:creationId xmlns:p14="http://schemas.microsoft.com/office/powerpoint/2010/main" val="1825113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LensKit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A4FF63-108E-4331-BE5B-EAEB49858606}" type="slidenum">
              <a:rPr lang="el-GR" altLang="zh-CN" smtClean="0"/>
              <a:pPr>
                <a:defRPr/>
              </a:pPr>
              <a:t>24</a:t>
            </a:fld>
            <a:endParaRPr lang="el-GR" altLang="zh-CN"/>
          </a:p>
        </p:txBody>
      </p:sp>
    </p:spTree>
    <p:extLst>
      <p:ext uri="{BB962C8B-B14F-4D97-AF65-F5344CB8AC3E}">
        <p14:creationId xmlns:p14="http://schemas.microsoft.com/office/powerpoint/2010/main" val="2730351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5F1B014-9485-462B-96E5-C4F2FCBC1359}" type="slidenum">
              <a:rPr lang="el-GR" altLang="zh-CN" sz="1300" smtClean="0"/>
              <a:pPr>
                <a:spcBef>
                  <a:spcPct val="0"/>
                </a:spcBef>
              </a:pPr>
              <a:t>48</a:t>
            </a:fld>
            <a:endParaRPr lang="el-GR" altLang="zh-CN" sz="13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38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More: task recommendation in crowdsourcing systems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A4FF63-108E-4331-BE5B-EAEB49858606}" type="slidenum">
              <a:rPr lang="el-GR" altLang="zh-CN" smtClean="0"/>
              <a:pPr>
                <a:defRPr/>
              </a:pPr>
              <a:t>52</a:t>
            </a:fld>
            <a:endParaRPr lang="el-GR" altLang="zh-CN"/>
          </a:p>
        </p:txBody>
      </p:sp>
    </p:spTree>
    <p:extLst>
      <p:ext uri="{BB962C8B-B14F-4D97-AF65-F5344CB8AC3E}">
        <p14:creationId xmlns:p14="http://schemas.microsoft.com/office/powerpoint/2010/main" val="2531126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Arial" pitchFamily="-65" charset="0"/>
                <a:ea typeface="ＭＳ Ｐゴシック" panose="020B0600070205080204" pitchFamily="34" charset="-128"/>
                <a:cs typeface="ＭＳ Ｐゴシック" charset="0"/>
              </a:rPr>
              <a:t>ChoiceStream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anose="020B0600070205080204" pitchFamily="34" charset="-128"/>
                <a:cs typeface="ＭＳ Ｐゴシック" charset="0"/>
              </a:rPr>
              <a:t>:</a:t>
            </a:r>
            <a:r>
              <a:rPr lang="en-US" altLang="zh-CN" sz="1200" b="1" i="0" kern="1200" baseline="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anose="020B0600070205080204" pitchFamily="34" charset="-128"/>
                <a:cs typeface="ＭＳ Ｐゴシック" charset="0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anose="020B0600070205080204" pitchFamily="34" charset="-128"/>
                <a:cs typeface="ＭＳ Ｐゴシック" charset="0"/>
              </a:rPr>
              <a:t>28% of the people would buy more  music if they found what they liked.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itchFamily="-65" charset="0"/>
              <a:ea typeface="ＭＳ Ｐゴシック" panose="020B0600070205080204" pitchFamily="34" charset="-128"/>
            </a:endParaRP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anose="020B0600070205080204" pitchFamily="34" charset="-128"/>
              </a:rPr>
              <a:t>Amazon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anose="020B0600070205080204" pitchFamily="34" charset="-128"/>
              </a:rPr>
              <a:t>: 30%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anose="020B0600070205080204" pitchFamily="34" charset="-128"/>
              </a:rPr>
              <a:t>的页面浏览来自于推荐系统。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anose="020B0600070205080204" pitchFamily="34" charset="-128"/>
              </a:rPr>
              <a:t>Source: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anose="020B0600070205080204" pitchFamily="34" charset="-128"/>
                <a:cs typeface="ＭＳ Ｐゴシック" charset="0"/>
              </a:rPr>
              <a:t>A. Sharma, J.M.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Arial" pitchFamily="-65" charset="0"/>
                <a:ea typeface="ＭＳ Ｐゴシック" panose="020B0600070205080204" pitchFamily="34" charset="-128"/>
                <a:cs typeface="ＭＳ Ｐゴシック" charset="0"/>
              </a:rPr>
              <a:t>Hofman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anose="020B0600070205080204" pitchFamily="34" charset="-128"/>
                <a:cs typeface="ＭＳ Ｐゴシック" charset="0"/>
              </a:rPr>
              <a:t>, D.J. Watts, “Estimating the Causal Impact of Recommendation Systems from Observational Data,” Proc. 16th ACM Conf. Economics and Computation, 2015, pp. 453–470. 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itchFamily="-65" charset="0"/>
              <a:ea typeface="ＭＳ Ｐゴシック" panose="020B0600070205080204" pitchFamily="34" charset="-128"/>
              <a:cs typeface="ＭＳ Ｐゴシック" charset="0"/>
            </a:endParaRP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anose="020B0600070205080204" pitchFamily="34" charset="-128"/>
                <a:cs typeface="ＭＳ Ｐゴシック" charset="0"/>
              </a:rPr>
              <a:t>Netflix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anose="020B0600070205080204" pitchFamily="34" charset="-128"/>
                <a:cs typeface="ＭＳ Ｐゴシック" charset="0"/>
              </a:rPr>
              <a:t>: 80%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anose="020B0600070205080204" pitchFamily="34" charset="-128"/>
                <a:cs typeface="ＭＳ Ｐゴシック" charset="0"/>
              </a:rPr>
              <a:t>以上的电影观看来自于推荐系统。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anose="020B0600070205080204" pitchFamily="34" charset="-128"/>
                <a:cs typeface="ＭＳ Ｐゴシック" charset="0"/>
              </a:rPr>
              <a:t>Source: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anose="020B0600070205080204" pitchFamily="34" charset="-128"/>
                <a:cs typeface="ＭＳ Ｐゴシック" charset="0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anose="020B0600070205080204" pitchFamily="34" charset="-128"/>
                <a:cs typeface="ＭＳ Ｐゴシック" charset="0"/>
              </a:rPr>
              <a:t>C.A. Gomez-Uribe and N. Hunt, “The Netflix Recommender System: Algorithms, #Business |Value, and Innovation,” </a:t>
            </a:r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anose="020B0600070205080204" pitchFamily="34" charset="-128"/>
                <a:cs typeface="ＭＳ Ｐゴシック" charset="0"/>
              </a:rPr>
              <a:t>ACM Trans. Management Information Systems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anose="020B0600070205080204" pitchFamily="34" charset="-128"/>
                <a:cs typeface="ＭＳ Ｐゴシック" charset="0"/>
              </a:rPr>
              <a:t>, vol. 6, no. 4, 2016, pp. 1–19. 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itchFamily="-65" charset="0"/>
              <a:ea typeface="ＭＳ Ｐゴシック" panose="020B0600070205080204" pitchFamily="34" charset="-128"/>
              <a:cs typeface="ＭＳ Ｐゴシック" charset="0"/>
            </a:endParaRPr>
          </a:p>
          <a:p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Arial" pitchFamily="-65" charset="0"/>
                <a:ea typeface="ＭＳ Ｐゴシック" panose="020B0600070205080204" pitchFamily="34" charset="-128"/>
                <a:cs typeface="ＭＳ Ｐゴシック" charset="0"/>
              </a:rPr>
              <a:t>Taobao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anose="020B0600070205080204" pitchFamily="34" charset="-128"/>
                <a:cs typeface="ＭＳ Ｐゴシック" charset="0"/>
              </a:rPr>
              <a:t>: recommendation contributes 80% and 50% to the revenues and traffic in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Arial" pitchFamily="-65" charset="0"/>
                <a:ea typeface="ＭＳ Ｐゴシック" panose="020B0600070205080204" pitchFamily="34" charset="-128"/>
                <a:cs typeface="ＭＳ Ｐゴシック" charset="0"/>
              </a:rPr>
              <a:t>Taobao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anose="020B0600070205080204" pitchFamily="34" charset="-128"/>
                <a:cs typeface="ＭＳ Ｐゴシック" charset="0"/>
              </a:rPr>
              <a:t>. Source: Wang et al., “Billion-scale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anose="020B0600070205080204" pitchFamily="34" charset="-128"/>
                <a:cs typeface="ＭＳ Ｐゴシック" charset="0"/>
              </a:rPr>
              <a:t> Commodity Embedding for E-commerce Recommendation in </a:t>
            </a:r>
            <a:r>
              <a:rPr lang="en-US" altLang="zh-CN" sz="1200" b="0" i="0" kern="1200" baseline="0" dirty="0" err="1">
                <a:solidFill>
                  <a:schemeClr val="tx1"/>
                </a:solidFill>
                <a:effectLst/>
                <a:latin typeface="Arial" pitchFamily="-65" charset="0"/>
                <a:ea typeface="ＭＳ Ｐゴシック" panose="020B0600070205080204" pitchFamily="34" charset="-128"/>
                <a:cs typeface="ＭＳ Ｐゴシック" charset="0"/>
              </a:rPr>
              <a:t>Alibaba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anose="020B0600070205080204" pitchFamily="34" charset="-128"/>
                <a:cs typeface="ＭＳ Ｐゴシック" charset="0"/>
              </a:rPr>
              <a:t>”, KDD 2018.</a:t>
            </a:r>
          </a:p>
          <a:p>
            <a:endParaRPr lang="en-US" altLang="zh-CN" sz="1200" b="0" i="0" kern="1200" baseline="0" dirty="0">
              <a:solidFill>
                <a:schemeClr val="tx1"/>
              </a:solidFill>
              <a:effectLst/>
              <a:latin typeface="Arial" pitchFamily="-65" charset="0"/>
              <a:ea typeface="ＭＳ Ｐゴシック" panose="020B0600070205080204" pitchFamily="34" charset="-128"/>
              <a:cs typeface="ＭＳ Ｐゴシック" charset="0"/>
            </a:endParaRPr>
          </a:p>
          <a:p>
            <a:r>
              <a:rPr lang="en-US" altLang="zh-CN" sz="1200" b="1" i="0" kern="1200" baseline="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anose="020B0600070205080204" pitchFamily="34" charset="-128"/>
                <a:cs typeface="ＭＳ Ｐゴシック" charset="0"/>
              </a:rPr>
              <a:t>Google News: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anose="020B0600070205080204" pitchFamily="34" charset="-128"/>
                <a:cs typeface="ＭＳ Ｐゴシック" charset="0"/>
              </a:rPr>
              <a:t>recommendation generates 38% more click-</a:t>
            </a:r>
            <a:r>
              <a:rPr lang="en-US" altLang="zh-CN" sz="1200" b="0" i="0" kern="1200" baseline="0" dirty="0" err="1">
                <a:solidFill>
                  <a:schemeClr val="tx1"/>
                </a:solidFill>
                <a:effectLst/>
                <a:latin typeface="Arial" pitchFamily="-65" charset="0"/>
                <a:ea typeface="ＭＳ Ｐゴシック" panose="020B0600070205080204" pitchFamily="34" charset="-128"/>
                <a:cs typeface="ＭＳ Ｐゴシック" charset="0"/>
              </a:rPr>
              <a:t>throughs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Arial" pitchFamily="-65" charset="0"/>
              <a:ea typeface="ＭＳ Ｐゴシック" panose="020B0600070205080204" pitchFamily="34" charset="-128"/>
              <a:cs typeface="ＭＳ Ｐゴシック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A4FF63-108E-4331-BE5B-EAEB49858606}" type="slidenum">
              <a:rPr lang="el-GR" altLang="zh-CN" smtClean="0"/>
              <a:pPr>
                <a:defRPr/>
              </a:pPr>
              <a:t>58</a:t>
            </a:fld>
            <a:endParaRPr lang="el-GR" altLang="zh-CN"/>
          </a:p>
        </p:txBody>
      </p:sp>
    </p:spTree>
    <p:extLst>
      <p:ext uri="{BB962C8B-B14F-4D97-AF65-F5344CB8AC3E}">
        <p14:creationId xmlns:p14="http://schemas.microsoft.com/office/powerpoint/2010/main" val="1692531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Taobao</a:t>
            </a:r>
            <a:r>
              <a:rPr lang="en-US" altLang="zh-CN" baseline="0" dirty="0"/>
              <a:t> has 1 billion users and 2 </a:t>
            </a:r>
            <a:r>
              <a:rPr lang="en-US" altLang="zh-CN" baseline="0"/>
              <a:t>billion items.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A4FF63-108E-4331-BE5B-EAEB49858606}" type="slidenum">
              <a:rPr lang="el-GR" altLang="zh-CN" smtClean="0"/>
              <a:pPr>
                <a:defRPr/>
              </a:pPr>
              <a:t>59</a:t>
            </a:fld>
            <a:endParaRPr lang="el-GR" altLang="zh-CN"/>
          </a:p>
        </p:txBody>
      </p:sp>
    </p:spTree>
    <p:extLst>
      <p:ext uri="{BB962C8B-B14F-4D97-AF65-F5344CB8AC3E}">
        <p14:creationId xmlns:p14="http://schemas.microsoft.com/office/powerpoint/2010/main" val="4246188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3789363"/>
            <a:ext cx="6119813" cy="1249362"/>
          </a:xfrm>
        </p:spPr>
        <p:txBody>
          <a:bodyPr anchor="ctr"/>
          <a:lstStyle>
            <a:lvl1pPr marL="0" indent="0" algn="ctr">
              <a:buFont typeface="Wingdings" pitchFamily="-65" charset="2"/>
              <a:buNone/>
              <a:defRPr/>
            </a:lvl1pPr>
          </a:lstStyle>
          <a:p>
            <a:r>
              <a:rPr lang="el-GR"/>
              <a:t>Click to edit Master subtitle style</a:t>
            </a:r>
          </a:p>
        </p:txBody>
      </p:sp>
      <p:sp>
        <p:nvSpPr>
          <p:cNvPr id="5132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468313" y="990600"/>
            <a:ext cx="8447087" cy="1905000"/>
          </a:xfrm>
          <a:prstGeom prst="roundRect">
            <a:avLst>
              <a:gd name="adj" fmla="val 50000"/>
            </a:avLst>
          </a:prstGeom>
          <a:noFill/>
        </p:spPr>
        <p:txBody>
          <a:bodyPr anchorCtr="0"/>
          <a:lstStyle>
            <a:lvl1pPr>
              <a:defRPr sz="4000"/>
            </a:lvl1pPr>
          </a:lstStyle>
          <a:p>
            <a:r>
              <a:rPr lang="el-GR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1517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5632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075" y="260350"/>
            <a:ext cx="2124075" cy="6119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260350"/>
            <a:ext cx="6219825" cy="6119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87352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el und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abellenplatzhalt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Dr. Markus Zanker,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197971675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400800"/>
            <a:ext cx="1905000" cy="457200"/>
          </a:xfrm>
          <a:prstGeom prst="rect">
            <a:avLst/>
          </a:prstGeom>
        </p:spPr>
        <p:txBody>
          <a:bodyPr/>
          <a:lstStyle>
            <a:lvl1pPr eaLnBrk="1" hangingPunct="1">
              <a:defRPr b="0">
                <a:latin typeface="Tahoma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400800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 b="0">
                <a:latin typeface="Tahoma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2E079A-18BC-42B2-A6C0-61BFA2EC9C4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1" name="Rectangle 8"/>
          <p:cNvSpPr/>
          <p:nvPr userDrawn="1"/>
        </p:nvSpPr>
        <p:spPr>
          <a:xfrm>
            <a:off x="590550" y="896144"/>
            <a:ext cx="8553450" cy="228600"/>
          </a:xfrm>
          <a:prstGeom prst="rect">
            <a:avLst/>
          </a:prstGeom>
          <a:solidFill>
            <a:srgbClr val="0070C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itchFamily="2" charset="-122"/>
              <a:cs typeface="Arial" charset="0"/>
            </a:endParaRPr>
          </a:p>
        </p:txBody>
      </p:sp>
      <p:sp>
        <p:nvSpPr>
          <p:cNvPr id="12" name="Rectangle 7"/>
          <p:cNvSpPr/>
          <p:nvPr userDrawn="1"/>
        </p:nvSpPr>
        <p:spPr>
          <a:xfrm>
            <a:off x="0" y="896144"/>
            <a:ext cx="533400" cy="228600"/>
          </a:xfrm>
          <a:prstGeom prst="rect">
            <a:avLst/>
          </a:prstGeom>
          <a:solidFill>
            <a:srgbClr val="FFCC99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itchFamily="2" charset="-122"/>
              <a:cs typeface="Arial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DEF85B6F-2B0E-48BF-A7AE-5FE5624D11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852"/>
            <a:ext cx="869131" cy="80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47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9977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506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288" y="1412875"/>
            <a:ext cx="4100512" cy="4967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2875"/>
            <a:ext cx="4100513" cy="4967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527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5293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4914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052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52668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0140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9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260350"/>
            <a:ext cx="8496300" cy="784225"/>
          </a:xfrm>
          <a:prstGeom prst="roundRect">
            <a:avLst>
              <a:gd name="adj" fmla="val 21667"/>
            </a:avLst>
          </a:prstGeom>
          <a:solidFill>
            <a:srgbClr val="E1F4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el-GR" altLang="zh-CN"/>
              <a:t>Click to edit Master title style</a:t>
            </a:r>
          </a:p>
        </p:txBody>
      </p:sp>
      <p:sp>
        <p:nvSpPr>
          <p:cNvPr id="1027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412875"/>
            <a:ext cx="8353425" cy="496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altLang="zh-CN"/>
              <a:t>Click to edit Master text styles</a:t>
            </a:r>
          </a:p>
          <a:p>
            <a:pPr lvl="1"/>
            <a:r>
              <a:rPr lang="el-GR" altLang="zh-CN"/>
              <a:t>Second level</a:t>
            </a:r>
          </a:p>
          <a:p>
            <a:pPr lvl="2"/>
            <a:r>
              <a:rPr lang="el-GR" altLang="zh-CN"/>
              <a:t>Third level</a:t>
            </a:r>
          </a:p>
          <a:p>
            <a:pPr lvl="3"/>
            <a:r>
              <a:rPr lang="el-GR" altLang="zh-CN"/>
              <a:t>Fourth level</a:t>
            </a:r>
          </a:p>
          <a:p>
            <a:pPr lvl="4"/>
            <a:r>
              <a:rPr lang="el-GR" altLang="zh-CN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+mj-lt"/>
          <a:ea typeface="ＭＳ Ｐゴシック" panose="020B0600070205080204" pitchFamily="34" charset="-128"/>
          <a:cs typeface="ＭＳ Ｐゴシック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pitchFamily="-65" charset="0"/>
          <a:ea typeface="ＭＳ Ｐゴシック" panose="020B0600070205080204" pitchFamily="34" charset="-128"/>
          <a:cs typeface="ＭＳ Ｐゴシック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pitchFamily="-65" charset="0"/>
          <a:ea typeface="ＭＳ Ｐゴシック" panose="020B0600070205080204" pitchFamily="34" charset="-128"/>
          <a:cs typeface="ＭＳ Ｐゴシック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pitchFamily="-65" charset="0"/>
          <a:ea typeface="ＭＳ Ｐゴシック" panose="020B0600070205080204" pitchFamily="34" charset="-128"/>
          <a:cs typeface="ＭＳ Ｐゴシック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pitchFamily="-65" charset="0"/>
          <a:ea typeface="ＭＳ Ｐゴシック" panose="020B0600070205080204" pitchFamily="34" charset="-128"/>
          <a:cs typeface="ＭＳ Ｐゴシック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pitchFamily="-65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pitchFamily="-65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pitchFamily="-65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pitchFamily="-65" charset="0"/>
        </a:defRPr>
      </a:lvl9pPr>
    </p:titleStyle>
    <p:bodyStyle>
      <a:lvl1pPr marL="280988" indent="-2809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800">
          <a:solidFill>
            <a:srgbClr val="000000"/>
          </a:solidFill>
          <a:latin typeface="+mn-lt"/>
          <a:ea typeface="ＭＳ Ｐゴシック" panose="020B0600070205080204" pitchFamily="34" charset="-128"/>
          <a:cs typeface="ＭＳ Ｐゴシック" charset="0"/>
        </a:defRPr>
      </a:lvl1pPr>
      <a:lvl2pPr marL="682625" indent="-2873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rgbClr val="000000"/>
          </a:solidFill>
          <a:latin typeface="+mn-lt"/>
          <a:ea typeface="ＭＳ Ｐゴシック" panose="020B0600070205080204" pitchFamily="34" charset="-128"/>
        </a:defRPr>
      </a:lvl2pPr>
      <a:lvl3pPr marL="1023938" indent="-2270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000">
          <a:solidFill>
            <a:srgbClr val="000000"/>
          </a:solidFill>
          <a:latin typeface="+mn-lt"/>
          <a:ea typeface="ＭＳ Ｐゴシック" panose="020B0600070205080204" pitchFamily="34" charset="-128"/>
        </a:defRPr>
      </a:lvl3pPr>
      <a:lvl4pPr marL="1365250" indent="-2270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>
          <a:solidFill>
            <a:srgbClr val="000000"/>
          </a:solidFill>
          <a:latin typeface="+mn-lt"/>
          <a:ea typeface="ＭＳ Ｐゴシック" panose="020B0600070205080204" pitchFamily="34" charset="-128"/>
        </a:defRPr>
      </a:lvl4pPr>
      <a:lvl5pPr marL="1706563" indent="-2270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l"/>
        <a:defRPr>
          <a:solidFill>
            <a:srgbClr val="000000"/>
          </a:solidFill>
          <a:latin typeface="+mn-lt"/>
          <a:ea typeface="ＭＳ Ｐゴシック" panose="020B0600070205080204" pitchFamily="34" charset="-128"/>
        </a:defRPr>
      </a:lvl5pPr>
      <a:lvl6pPr marL="21637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rgbClr val="000000"/>
          </a:solidFill>
          <a:latin typeface="+mn-lt"/>
          <a:ea typeface="ＭＳ Ｐゴシック" pitchFamily="-65" charset="-128"/>
        </a:defRPr>
      </a:lvl6pPr>
      <a:lvl7pPr marL="26209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rgbClr val="000000"/>
          </a:solidFill>
          <a:latin typeface="+mn-lt"/>
          <a:ea typeface="ＭＳ Ｐゴシック" pitchFamily="-65" charset="-128"/>
        </a:defRPr>
      </a:lvl7pPr>
      <a:lvl8pPr marL="30781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rgbClr val="000000"/>
          </a:solidFill>
          <a:latin typeface="+mn-lt"/>
          <a:ea typeface="ＭＳ Ｐゴシック" pitchFamily="-65" charset="-128"/>
        </a:defRPr>
      </a:lvl8pPr>
      <a:lvl9pPr marL="35353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rgbClr val="000000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specializations/recommender-systems/" TargetMode="External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hyperlink" Target="https://md.ekstrandom.net/" TargetMode="External"/><Relationship Id="rId4" Type="http://schemas.openxmlformats.org/officeDocument/2006/relationships/hyperlink" Target="http://konstan.umn.edu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drewng.org/" TargetMode="External"/><Relationship Id="rId2" Type="http://schemas.openxmlformats.org/officeDocument/2006/relationships/hyperlink" Target="https://www.coursera.org/learn/machine-learn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mp"/><Relationship Id="rId5" Type="http://schemas.openxmlformats.org/officeDocument/2006/relationships/image" Target="../media/image19.jpeg"/><Relationship Id="rId4" Type="http://schemas.openxmlformats.org/officeDocument/2006/relationships/hyperlink" Target="https://www.deeplearning.ai/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cf.org.cn/YOCSEF/Branches/Changsha/News/lt/2021-09-01/735862.shtml" TargetMode="External"/><Relationship Id="rId3" Type="http://schemas.openxmlformats.org/officeDocument/2006/relationships/hyperlink" Target="https://en.wikipedia.org/wiki/Recommender_system" TargetMode="External"/><Relationship Id="rId7" Type="http://schemas.openxmlformats.org/officeDocument/2006/relationships/hyperlink" Target="https://www.bilibili.com/video/av18165520/?p=15" TargetMode="External"/><Relationship Id="rId2" Type="http://schemas.openxmlformats.org/officeDocument/2006/relationships/hyperlink" Target="http://www.recsyswiki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ilibili.com/video/av18165520/?p=11" TargetMode="External"/><Relationship Id="rId5" Type="http://schemas.openxmlformats.org/officeDocument/2006/relationships/hyperlink" Target="https://github.com/hongleizhang/RSPapers" TargetMode="External"/><Relationship Id="rId4" Type="http://schemas.openxmlformats.org/officeDocument/2006/relationships/hyperlink" Target="https://github.com/grahamjenson/list_of_recommender_systems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uoguibing.github.io/" TargetMode="External"/><Relationship Id="rId2" Type="http://schemas.openxmlformats.org/officeDocument/2006/relationships/hyperlink" Target="http://faculty.neu.edu.cn/swc/guogb/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hyperlink" Target="mailto:guogb@swc.neu.edu.cn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lef-newsreel.org/tasks/" TargetMode="External"/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recsys.acm.org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algo.tpai.qq.com/" TargetMode="External"/><Relationship Id="rId2" Type="http://schemas.openxmlformats.org/officeDocument/2006/relationships/hyperlink" Target="https://tianchi.aliyun.com/competition/gameList.ht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inymind.cn/competitions/ai" TargetMode="External"/><Relationship Id="rId4" Type="http://schemas.openxmlformats.org/officeDocument/2006/relationships/hyperlink" Target="http://www.datafountain.cn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hyperlink" Target="http://algo.qq.com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roduct.dangdang.com/26509978.html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tmp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6.png"/><Relationship Id="rId5" Type="http://schemas.openxmlformats.org/officeDocument/2006/relationships/image" Target="../media/image48.png"/><Relationship Id="rId10" Type="http://schemas.openxmlformats.org/officeDocument/2006/relationships/image" Target="../media/image55.png"/><Relationship Id="rId4" Type="http://schemas.openxmlformats.org/officeDocument/2006/relationships/image" Target="../media/image47.png"/><Relationship Id="rId9" Type="http://schemas.openxmlformats.org/officeDocument/2006/relationships/image" Target="../media/image5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mp"/><Relationship Id="rId2" Type="http://schemas.openxmlformats.org/officeDocument/2006/relationships/hyperlink" Target="https://github.com/guoguibing/librec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an.baidu.com/s/1Sodfrqbh_sZswRHyobii2A" TargetMode="External"/><Relationship Id="rId2" Type="http://schemas.openxmlformats.org/officeDocument/2006/relationships/hyperlink" Target="https://pan.baidu.com/s/1K9G8hHfGxoFHPZlCf3I1xw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uoguibing/librec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csyswiki.com/wiki/Recommendation_Software" TargetMode="External"/><Relationship Id="rId2" Type="http://schemas.openxmlformats.org/officeDocument/2006/relationships/image" Target="../media/image62.tmp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recsyswiki.com/wiki/Mrec" TargetMode="External"/><Relationship Id="rId13" Type="http://schemas.openxmlformats.org/officeDocument/2006/relationships/hyperlink" Target="https://github.com/ocelma/python-recsys" TargetMode="External"/><Relationship Id="rId18" Type="http://schemas.openxmlformats.org/officeDocument/2006/relationships/hyperlink" Target="http://www.recsyswiki.com/wiki/Recommender101" TargetMode="External"/><Relationship Id="rId3" Type="http://schemas.openxmlformats.org/officeDocument/2006/relationships/hyperlink" Target="https://github.com/guoguibing/librec" TargetMode="External"/><Relationship Id="rId21" Type="http://schemas.openxmlformats.org/officeDocument/2006/relationships/hyperlink" Target="https://github.com/abhijithch/RecSys.jl" TargetMode="External"/><Relationship Id="rId7" Type="http://schemas.openxmlformats.org/officeDocument/2006/relationships/hyperlink" Target="https://github.com/lyst/lightfm" TargetMode="External"/><Relationship Id="rId12" Type="http://schemas.openxmlformats.org/officeDocument/2006/relationships/hyperlink" Target="http://www.recsyswiki.com/wiki/Python-recsys" TargetMode="External"/><Relationship Id="rId17" Type="http://schemas.openxmlformats.org/officeDocument/2006/relationships/hyperlink" Target="https://github.com/Sarwat/recdb-postgresql" TargetMode="External"/><Relationship Id="rId25" Type="http://schemas.openxmlformats.org/officeDocument/2006/relationships/hyperlink" Target="https://github.com/learning-layers/TagRec" TargetMode="External"/><Relationship Id="rId2" Type="http://schemas.openxmlformats.org/officeDocument/2006/relationships/hyperlink" Target="http://www.recsyswiki.com/wiki/LibRec" TargetMode="External"/><Relationship Id="rId16" Type="http://schemas.openxmlformats.org/officeDocument/2006/relationships/hyperlink" Target="http://www.recsyswiki.com/wiki/RecDB" TargetMode="External"/><Relationship Id="rId20" Type="http://schemas.openxmlformats.org/officeDocument/2006/relationships/hyperlink" Target="http://www.recsyswiki.com/mediawiki/index.php?title=RecSys.jl&amp;action=edit&amp;redlink=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recsyswiki.com/wiki/LightFM" TargetMode="External"/><Relationship Id="rId11" Type="http://schemas.openxmlformats.org/officeDocument/2006/relationships/hyperlink" Target="https://github.com/zenogantner/MyMediaLite" TargetMode="External"/><Relationship Id="rId24" Type="http://schemas.openxmlformats.org/officeDocument/2006/relationships/hyperlink" Target="http://www.recsyswiki.com/wiki/TagRec" TargetMode="External"/><Relationship Id="rId5" Type="http://schemas.openxmlformats.org/officeDocument/2006/relationships/hyperlink" Target="https://github.com/lenskit/lenskit" TargetMode="External"/><Relationship Id="rId15" Type="http://schemas.openxmlformats.org/officeDocument/2006/relationships/hyperlink" Target="https://github.com/RankSys/RankSys" TargetMode="External"/><Relationship Id="rId23" Type="http://schemas.openxmlformats.org/officeDocument/2006/relationships/hyperlink" Target="http://surpriselib.com/" TargetMode="External"/><Relationship Id="rId10" Type="http://schemas.openxmlformats.org/officeDocument/2006/relationships/hyperlink" Target="http://www.recsyswiki.com/wiki/MyMediaLite" TargetMode="External"/><Relationship Id="rId19" Type="http://schemas.openxmlformats.org/officeDocument/2006/relationships/hyperlink" Target="http://ls13-www.cs.tu-dortmund.de/homepage/recommender101/download/recommender101.zip" TargetMode="External"/><Relationship Id="rId4" Type="http://schemas.openxmlformats.org/officeDocument/2006/relationships/hyperlink" Target="http://www.recsyswiki.com/wiki/LensKit" TargetMode="External"/><Relationship Id="rId9" Type="http://schemas.openxmlformats.org/officeDocument/2006/relationships/hyperlink" Target="https://github.com/mendeley/mrec" TargetMode="External"/><Relationship Id="rId14" Type="http://schemas.openxmlformats.org/officeDocument/2006/relationships/hyperlink" Target="http://www.recsyswiki.com/wiki/RankSys" TargetMode="External"/><Relationship Id="rId22" Type="http://schemas.openxmlformats.org/officeDocument/2006/relationships/hyperlink" Target="http://www.recsyswiki.com/wiki/Surprise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mp"/><Relationship Id="rId2" Type="http://schemas.openxmlformats.org/officeDocument/2006/relationships/hyperlink" Target="https://sites.google.com/site/weikep/recommendation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395299296/librec-to-movies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tmp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question/336304380" TargetMode="External"/><Relationship Id="rId2" Type="http://schemas.openxmlformats.org/officeDocument/2006/relationships/hyperlink" Target="https://arxiv.org/pdf/1907.06902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tmp"/><Relationship Id="rId4" Type="http://schemas.openxmlformats.org/officeDocument/2006/relationships/image" Target="../media/image65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742208"/>
            <a:ext cx="4681860" cy="41157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098" name="AutoShape 2"/>
          <p:cNvSpPr>
            <a:spLocks noGrp="1" noChangeArrowheads="1"/>
          </p:cNvSpPr>
          <p:nvPr>
            <p:ph type="ctrTitle"/>
          </p:nvPr>
        </p:nvSpPr>
        <p:spPr>
          <a:xfrm>
            <a:off x="348457" y="116632"/>
            <a:ext cx="8447087" cy="30972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E1F4FF"/>
                </a:solidFill>
              </a14:hiddenFill>
            </a:ext>
          </a:extLst>
        </p:spPr>
        <p:txBody>
          <a:bodyPr/>
          <a:lstStyle/>
          <a:p>
            <a:pPr eaLnBrk="1" hangingPunct="1">
              <a:lnSpc>
                <a:spcPct val="100000"/>
              </a:lnSpc>
              <a:spcBef>
                <a:spcPct val="60000"/>
              </a:spcBef>
            </a:pPr>
            <a:r>
              <a:rPr lang="en-US" altLang="zh-CN" sz="7400" dirty="0"/>
              <a:t>Chapter 1.1</a:t>
            </a:r>
            <a:br>
              <a:rPr lang="en-US" altLang="zh-CN" sz="7400" dirty="0"/>
            </a:br>
            <a:r>
              <a:rPr lang="en-US" altLang="zh-CN" sz="4800" dirty="0"/>
              <a:t>Introduction to Recommender Systems</a:t>
            </a:r>
            <a:endParaRPr lang="el-GR" altLang="zh-CN" sz="4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sz="4800" cap="none" dirty="0"/>
              <a:t>Why to Recommend?</a:t>
            </a:r>
            <a:endParaRPr lang="zh-CN" altLang="en-US" sz="32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Part 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6514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Information Overload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="" xmlns:a16="http://schemas.microsoft.com/office/drawing/2014/main" id="{F7B19EA3-05DC-4EC3-A127-5DA1FDBB6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In a 60-second period of time, 3.3 million Facebook posts are made; 500 hours of YouTube videos are uploaded; and 150,000 emails are sent.</a:t>
            </a:r>
          </a:p>
          <a:p>
            <a:pPr lvl="1"/>
            <a:r>
              <a:rPr lang="en-US" altLang="zh-CN" sz="2000" dirty="0"/>
              <a:t>Internet connects everybody</a:t>
            </a:r>
          </a:p>
          <a:p>
            <a:pPr lvl="1"/>
            <a:r>
              <a:rPr lang="en-US" altLang="zh-CN" sz="2000" dirty="0"/>
              <a:t>Everyone can be an information generator </a:t>
            </a:r>
          </a:p>
          <a:p>
            <a:pPr lvl="1"/>
            <a:endParaRPr lang="en-US" altLang="zh-CN" sz="2000" dirty="0"/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D772087B-BA98-4E7A-A046-CD488EEC7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796" y="3509930"/>
            <a:ext cx="5958408" cy="334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69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Information Overload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="" xmlns:a16="http://schemas.microsoft.com/office/drawing/2014/main" id="{F7B19EA3-05DC-4EC3-A127-5DA1FDBB6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b="1" dirty="0"/>
              <a:t>Information overload</a:t>
            </a:r>
            <a:r>
              <a:rPr lang="en-US" altLang="zh-CN" sz="2400" dirty="0"/>
              <a:t> is when a person takes in more details than they're able to process at any given time.</a:t>
            </a:r>
          </a:p>
          <a:p>
            <a:pPr lvl="1"/>
            <a:r>
              <a:rPr lang="en-US" altLang="zh-CN" sz="2000" dirty="0" err="1"/>
              <a:t>Roetzel</a:t>
            </a:r>
            <a:r>
              <a:rPr lang="en-US" altLang="zh-CN" sz="2000" dirty="0"/>
              <a:t> (2019) focuses on time and resources aspects. He states that when a decision-maker is given many sets of information, such as </a:t>
            </a:r>
            <a:r>
              <a:rPr lang="en-US" altLang="zh-CN" sz="2000" b="1" dirty="0"/>
              <a:t>complexity</a:t>
            </a:r>
            <a:r>
              <a:rPr lang="en-US" altLang="zh-CN" sz="2000" dirty="0"/>
              <a:t>, </a:t>
            </a:r>
            <a:r>
              <a:rPr lang="en-US" altLang="zh-CN" sz="2000" b="1" dirty="0"/>
              <a:t>amount</a:t>
            </a:r>
            <a:r>
              <a:rPr lang="en-US" altLang="zh-CN" sz="2000" dirty="0"/>
              <a:t>, and </a:t>
            </a:r>
            <a:r>
              <a:rPr lang="en-US" altLang="zh-CN" sz="2000" b="1" dirty="0"/>
              <a:t>contradiction</a:t>
            </a:r>
            <a:r>
              <a:rPr lang="en-US" altLang="zh-CN" sz="2000" dirty="0"/>
              <a:t>, </a:t>
            </a:r>
            <a:r>
              <a:rPr lang="en-US" altLang="zh-CN" sz="2000" b="1" dirty="0"/>
              <a:t>the quality of its decision is decreased</a:t>
            </a:r>
            <a:r>
              <a:rPr lang="en-US" altLang="zh-CN" sz="2000" dirty="0"/>
              <a:t> because of the individual’s limitation of scarce resources to process all the information and optimally make the best decision</a:t>
            </a:r>
            <a:r>
              <a:rPr lang="en-US" altLang="zh-CN" dirty="0"/>
              <a:t>.</a:t>
            </a:r>
            <a:endParaRPr lang="en-US" altLang="zh-CN" sz="2400" dirty="0"/>
          </a:p>
          <a:p>
            <a:pPr lvl="1"/>
            <a:r>
              <a:rPr lang="en-US" altLang="zh-CN" sz="2000" dirty="0"/>
              <a:t>Consumer: </a:t>
            </a:r>
            <a:r>
              <a:rPr lang="en-US" altLang="zh-CN" sz="2000" dirty="0">
                <a:solidFill>
                  <a:srgbClr val="FF0000"/>
                </a:solidFill>
              </a:rPr>
              <a:t>hard to find</a:t>
            </a:r>
            <a:r>
              <a:rPr lang="en-US" altLang="zh-CN" sz="2000" dirty="0"/>
              <a:t> </a:t>
            </a:r>
            <a:r>
              <a:rPr lang="en-US" altLang="zh-CN" sz="2000" dirty="0">
                <a:solidFill>
                  <a:schemeClr val="accent1"/>
                </a:solidFill>
              </a:rPr>
              <a:t>interesting</a:t>
            </a:r>
            <a:r>
              <a:rPr lang="en-US" altLang="zh-CN" sz="2000" dirty="0"/>
              <a:t> </a:t>
            </a:r>
            <a:r>
              <a:rPr lang="en-US" altLang="zh-CN" sz="2000" dirty="0">
                <a:solidFill>
                  <a:schemeClr val="accent1"/>
                </a:solidFill>
              </a:rPr>
              <a:t>information</a:t>
            </a:r>
          </a:p>
          <a:p>
            <a:pPr lvl="1"/>
            <a:r>
              <a:rPr lang="en-US" altLang="zh-CN" sz="2000" dirty="0"/>
              <a:t>Provider: hard to make information available to consumers</a:t>
            </a:r>
          </a:p>
        </p:txBody>
      </p:sp>
    </p:spTree>
    <p:extLst>
      <p:ext uri="{BB962C8B-B14F-4D97-AF65-F5344CB8AC3E}">
        <p14:creationId xmlns:p14="http://schemas.microsoft.com/office/powerpoint/2010/main" val="1702354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Information Overload Solutions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="" xmlns:a16="http://schemas.microsoft.com/office/drawing/2014/main" id="{F7B19EA3-05DC-4EC3-A127-5DA1FDBB6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b="1" dirty="0"/>
              <a:t>Search Engine: search by query</a:t>
            </a:r>
            <a:endParaRPr lang="en-US" altLang="zh-CN" sz="2000" b="1" dirty="0"/>
          </a:p>
          <a:p>
            <a:pPr lvl="1"/>
            <a:endParaRPr lang="en-US" altLang="zh-CN" sz="2000" dirty="0"/>
          </a:p>
          <a:p>
            <a:r>
              <a:rPr lang="en-US" altLang="zh-CN" sz="2400" b="1" dirty="0"/>
              <a:t>Recommendation: collaborative filtering</a:t>
            </a:r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r>
              <a:rPr lang="en-US" altLang="zh-CN" sz="2400" b="1" dirty="0"/>
              <a:t>Feed Subscription (</a:t>
            </a:r>
            <a:r>
              <a:rPr lang="zh-CN" altLang="en-US" sz="2400" b="1" dirty="0"/>
              <a:t>信息流</a:t>
            </a:r>
            <a:r>
              <a:rPr lang="en-US" altLang="zh-CN" sz="2400" b="1" dirty="0"/>
              <a:t>)</a:t>
            </a:r>
            <a:endParaRPr lang="en-US" altLang="zh-CN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DFF681F7-BFF1-4BC6-A80E-14FC5764B67F}"/>
              </a:ext>
            </a:extLst>
          </p:cNvPr>
          <p:cNvSpPr txBox="1">
            <a:spLocks/>
          </p:cNvSpPr>
          <p:nvPr/>
        </p:nvSpPr>
        <p:spPr bwMode="auto">
          <a:xfrm>
            <a:off x="611560" y="2996952"/>
            <a:ext cx="8353425" cy="1584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0988" indent="-2809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rgbClr val="000000"/>
                </a:solidFill>
                <a:latin typeface="+mn-lt"/>
                <a:ea typeface="ＭＳ Ｐゴシック" panose="020B0600070205080204" pitchFamily="34" charset="-128"/>
                <a:cs typeface="ＭＳ Ｐゴシック" charset="0"/>
              </a:defRPr>
            </a:lvl1pPr>
            <a:lvl2pPr marL="682625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Char char="–"/>
              <a:defRPr sz="2400">
                <a:solidFill>
                  <a:srgbClr val="000000"/>
                </a:solidFill>
                <a:latin typeface="+mn-lt"/>
                <a:ea typeface="ＭＳ Ｐゴシック" panose="020B0600070205080204" pitchFamily="34" charset="-128"/>
              </a:defRPr>
            </a:lvl2pPr>
            <a:lvl3pPr marL="1023938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rgbClr val="000000"/>
                </a:solidFill>
                <a:latin typeface="+mn-lt"/>
                <a:ea typeface="ＭＳ Ｐゴシック" panose="020B0600070205080204" pitchFamily="34" charset="-128"/>
              </a:defRPr>
            </a:lvl3pPr>
            <a:lvl4pPr marL="136525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>
                <a:solidFill>
                  <a:srgbClr val="000000"/>
                </a:solidFill>
                <a:latin typeface="+mn-lt"/>
                <a:ea typeface="ＭＳ Ｐゴシック" panose="020B0600070205080204" pitchFamily="34" charset="-128"/>
              </a:defRPr>
            </a:lvl4pPr>
            <a:lvl5pPr marL="170656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rgbClr val="000000"/>
                </a:solidFill>
                <a:latin typeface="+mn-lt"/>
                <a:ea typeface="ＭＳ Ｐゴシック" panose="020B0600070205080204" pitchFamily="34" charset="-128"/>
              </a:defRPr>
            </a:lvl5pPr>
            <a:lvl6pPr marL="2163763" indent="-2270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-65" charset="2"/>
              <a:buChar char="l"/>
              <a:defRPr>
                <a:solidFill>
                  <a:srgbClr val="000000"/>
                </a:solidFill>
                <a:latin typeface="+mn-lt"/>
                <a:ea typeface="ＭＳ Ｐゴシック" pitchFamily="-65" charset="-128"/>
              </a:defRPr>
            </a:lvl6pPr>
            <a:lvl7pPr marL="2620963" indent="-2270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-65" charset="2"/>
              <a:buChar char="l"/>
              <a:defRPr>
                <a:solidFill>
                  <a:srgbClr val="000000"/>
                </a:solidFill>
                <a:latin typeface="+mn-lt"/>
                <a:ea typeface="ＭＳ Ｐゴシック" pitchFamily="-65" charset="-128"/>
              </a:defRPr>
            </a:lvl7pPr>
            <a:lvl8pPr marL="3078163" indent="-2270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-65" charset="2"/>
              <a:buChar char="l"/>
              <a:defRPr>
                <a:solidFill>
                  <a:srgbClr val="000000"/>
                </a:solidFill>
                <a:latin typeface="+mn-lt"/>
                <a:ea typeface="ＭＳ Ｐゴシック" pitchFamily="-65" charset="-128"/>
              </a:defRPr>
            </a:lvl8pPr>
            <a:lvl9pPr marL="3535363" indent="-2270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-65" charset="2"/>
              <a:buChar char="l"/>
              <a:defRPr>
                <a:solidFill>
                  <a:srgbClr val="000000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sz="2400" kern="0" dirty="0"/>
              <a:t>Chris Anderson in “The Long Tail”</a:t>
            </a:r>
          </a:p>
          <a:p>
            <a:pPr marL="0" indent="0" algn="ctr" eaLnBrk="1" hangingPunct="1">
              <a:buFont typeface="Wingdings" panose="05000000000000000000" pitchFamily="2" charset="2"/>
              <a:buNone/>
            </a:pPr>
            <a:r>
              <a:rPr lang="en-US" altLang="zh-CN" sz="2400" kern="0" dirty="0"/>
              <a:t>“We are leaving the age of information and </a:t>
            </a:r>
          </a:p>
          <a:p>
            <a:pPr marL="0" indent="0" algn="ctr" eaLnBrk="1" hangingPunct="1">
              <a:buFont typeface="Wingdings" panose="05000000000000000000" pitchFamily="2" charset="2"/>
              <a:buNone/>
            </a:pPr>
            <a:r>
              <a:rPr lang="en-US" altLang="zh-CN" sz="2400" kern="0" dirty="0"/>
              <a:t>	        entering the age of </a:t>
            </a:r>
            <a:r>
              <a:rPr lang="en-US" altLang="zh-CN" sz="2400" b="1" kern="0" dirty="0"/>
              <a:t>recommendation</a:t>
            </a:r>
            <a:r>
              <a:rPr lang="en-US" altLang="zh-CN" sz="2400" kern="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60370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-360548" y="800708"/>
            <a:ext cx="1008112" cy="80222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990600" lvl="1" indent="-457200">
              <a:buClr>
                <a:srgbClr val="0070C0"/>
              </a:buClr>
              <a:buSzPct val="55000"/>
              <a:buFont typeface="Wingdings" panose="05000000000000000000" pitchFamily="2" charset="2"/>
              <a:buChar char="p"/>
              <a:defRPr/>
            </a:pPr>
            <a:endParaRPr lang="zh-CN" altLang="en-US" sz="3200" dirty="0">
              <a:ea typeface="黑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fld id="{8E0D91EF-3D32-4882-B113-3DC262B32B82}" type="slidenum">
              <a:rPr kumimoji="0" lang="zh-CN" altLang="en-US" sz="1400" b="0" smtClean="0">
                <a:cs typeface="Times New Roman" panose="02020603050405020304" pitchFamily="18" charset="0"/>
              </a:rPr>
              <a:pPr/>
              <a:t>14</a:t>
            </a:fld>
            <a:endParaRPr kumimoji="0" lang="en-US" altLang="zh-CN" sz="1400" b="0" dirty="0"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3528" y="1124744"/>
            <a:ext cx="87009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533400" eaLnBrk="1" hangingPunct="1">
              <a:spcBef>
                <a:spcPct val="20000"/>
              </a:spcBef>
              <a:buClr>
                <a:srgbClr val="0070C0"/>
              </a:buClr>
              <a:buSzPct val="100000"/>
              <a:buFont typeface="Wingdings" pitchFamily="2" charset="2"/>
              <a:buChar char="p"/>
              <a:defRPr/>
            </a:pPr>
            <a:r>
              <a:rPr lang="zh-CN" altLang="en-US" sz="2800" dirty="0">
                <a:ea typeface="黑体" pitchFamily="49" charset="-122"/>
                <a:cs typeface="Times New Roman" panose="02020603050405020304" pitchFamily="18" charset="0"/>
              </a:rPr>
              <a:t>什么是推荐系统？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="" xmlns:a16="http://schemas.microsoft.com/office/drawing/2014/main" id="{7F6A62E4-817C-4E88-A2D9-248D884CF005}"/>
              </a:ext>
            </a:extLst>
          </p:cNvPr>
          <p:cNvSpPr txBox="1">
            <a:spLocks/>
          </p:cNvSpPr>
          <p:nvPr/>
        </p:nvSpPr>
        <p:spPr>
          <a:xfrm>
            <a:off x="436072" y="1898164"/>
            <a:ext cx="8556948" cy="450938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rgbClr val="0000FF"/>
                </a:solidFill>
                <a:latin typeface="+mn-lt"/>
                <a:ea typeface="黑体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ü"/>
              <a:defRPr kumimoji="1"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宋体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宋体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r>
              <a:rPr lang="zh-CN" altLang="en-US" sz="2400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通过“协同过滤”来做“价值发现”</a:t>
            </a:r>
            <a:endParaRPr lang="en-US" altLang="zh-CN" sz="24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kern="0">
                <a:latin typeface="Times New Roman" panose="02020603050405020304" pitchFamily="18" charset="0"/>
                <a:cs typeface="Times New Roman" panose="02020603050405020304" pitchFamily="18" charset="0"/>
              </a:rPr>
              <a:t>协同</a:t>
            </a:r>
            <a:r>
              <a:rPr lang="zh-CN" altLang="en-US" sz="2000" b="0" kern="0">
                <a:latin typeface="Times New Roman" panose="02020603050405020304" pitchFamily="18" charset="0"/>
                <a:cs typeface="Times New Roman" panose="02020603050405020304" pitchFamily="18" charset="0"/>
              </a:rPr>
              <a:t>过滤</a:t>
            </a:r>
            <a:r>
              <a:rPr lang="zh-CN" altLang="en-US" sz="2000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是手段：大数据时代的导航仪（数据挖掘）</a:t>
            </a:r>
            <a:endParaRPr lang="en-US" altLang="zh-CN" sz="2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价值发现是核心：发现有“价值”的物品（价值发现）</a:t>
            </a:r>
            <a:endParaRPr lang="en-US" altLang="zh-CN" sz="2000" b="0" kern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辅助决策是作用：提供选项，用户决策（价值确认）</a:t>
            </a:r>
            <a:endParaRPr lang="en-US" altLang="zh-CN" sz="2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spcBef>
                <a:spcPts val="600"/>
              </a:spcBef>
              <a:spcAft>
                <a:spcPts val="600"/>
              </a:spcAft>
              <a:buNone/>
            </a:pPr>
            <a:endParaRPr lang="en-US" altLang="zh-CN" sz="2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不忘“初心”、牢记“使命”</a:t>
            </a:r>
            <a:endParaRPr lang="en-US" altLang="zh-CN" sz="24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初心：过滤“低价值”物品，提升用户体验（科技向善）</a:t>
            </a:r>
            <a:endParaRPr lang="en-US" altLang="zh-CN" sz="2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使命：寻找“高价值”物品，增强价值发现的能力和水平</a:t>
            </a:r>
            <a:endParaRPr lang="en-US" altLang="zh-CN" sz="11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en-US" sz="2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="" xmlns:a16="http://schemas.microsoft.com/office/drawing/2014/main" id="{604405D4-EBDD-4673-A09A-65ACACCFCF21}"/>
              </a:ext>
            </a:extLst>
          </p:cNvPr>
          <p:cNvSpPr txBox="1">
            <a:spLocks/>
          </p:cNvSpPr>
          <p:nvPr/>
        </p:nvSpPr>
        <p:spPr bwMode="auto">
          <a:xfrm>
            <a:off x="3923928" y="116632"/>
            <a:ext cx="4827960" cy="712883"/>
          </a:xfrm>
          <a:prstGeom prst="roundRect">
            <a:avLst>
              <a:gd name="adj" fmla="val 21667"/>
            </a:avLst>
          </a:prstGeom>
          <a:solidFill>
            <a:srgbClr val="E1F4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pitchFamily="-65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pitchFamily="-65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pitchFamily="-65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pitchFamily="-65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pitchFamily="-65" charset="0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pitchFamily="-65" charset="0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pitchFamily="-65" charset="0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pitchFamily="-65" charset="0"/>
              </a:defRPr>
            </a:lvl9pPr>
          </a:lstStyle>
          <a:p>
            <a:pPr>
              <a:defRPr/>
            </a:pPr>
            <a:r>
              <a:rPr lang="zh-CN" altLang="en-US" sz="3800" kern="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推荐系统的再理解</a:t>
            </a:r>
          </a:p>
        </p:txBody>
      </p:sp>
    </p:spTree>
    <p:extLst>
      <p:ext uri="{BB962C8B-B14F-4D97-AF65-F5344CB8AC3E}">
        <p14:creationId xmlns:p14="http://schemas.microsoft.com/office/powerpoint/2010/main" val="1485295370"/>
      </p:ext>
    </p:extLst>
  </p:cSld>
  <p:clrMapOvr>
    <a:masterClrMapping/>
  </p:clrMapOvr>
  <p:transition advTm="27093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latin typeface="Helvetica" panose="020B0604020202020204" pitchFamily="34" charset="0"/>
              </a:rPr>
              <a:t>The Age of Recommendation</a:t>
            </a:r>
            <a:endParaRPr lang="en-US" altLang="zh-CN">
              <a:latin typeface="Cambria" panose="02040503050406030204" pitchFamily="18" charset="0"/>
            </a:endParaRPr>
          </a:p>
        </p:txBody>
      </p:sp>
      <p:grpSp>
        <p:nvGrpSpPr>
          <p:cNvPr id="19458" name="Group 5"/>
          <p:cNvGrpSpPr>
            <a:grpSpLocks/>
          </p:cNvGrpSpPr>
          <p:nvPr/>
        </p:nvGrpSpPr>
        <p:grpSpPr bwMode="auto">
          <a:xfrm>
            <a:off x="457200" y="1295400"/>
            <a:ext cx="5956300" cy="5376863"/>
            <a:chOff x="1676400" y="1295400"/>
            <a:chExt cx="5956906" cy="5376126"/>
          </a:xfrm>
        </p:grpSpPr>
        <p:pic>
          <p:nvPicPr>
            <p:cNvPr id="19464" name="Picture 2" descr="showcase2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400" y="1295400"/>
              <a:ext cx="5715000" cy="4864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Isosceles Triangle 3"/>
            <p:cNvSpPr/>
            <p:nvPr/>
          </p:nvSpPr>
          <p:spPr bwMode="auto">
            <a:xfrm rot="1942812">
              <a:off x="6572748" y="4868373"/>
              <a:ext cx="1060558" cy="1803153"/>
            </a:xfrm>
            <a:prstGeom prst="triangle">
              <a:avLst/>
            </a:prstGeom>
            <a:solidFill>
              <a:schemeClr val="bg1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zh-CN" altLang="zh-CN" sz="1600">
                <a:solidFill>
                  <a:schemeClr val="bg1"/>
                </a:solidFill>
                <a:latin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459" name="TextBox 6"/>
          <p:cNvSpPr txBox="1">
            <a:spLocks noChangeArrowheads="1"/>
          </p:cNvSpPr>
          <p:nvPr/>
        </p:nvSpPr>
        <p:spPr bwMode="auto">
          <a:xfrm>
            <a:off x="6400800" y="2133600"/>
            <a:ext cx="27432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 u="sng"/>
              <a:t>Search: </a:t>
            </a:r>
          </a:p>
          <a:p>
            <a:endParaRPr lang="en-US" altLang="zh-CN"/>
          </a:p>
          <a:p>
            <a:r>
              <a:rPr lang="en-US" altLang="zh-CN"/>
              <a:t>User          Items</a:t>
            </a:r>
          </a:p>
          <a:p>
            <a:endParaRPr lang="en-US" altLang="zh-CN"/>
          </a:p>
          <a:p>
            <a:r>
              <a:rPr lang="en-US" altLang="zh-CN" u="sng"/>
              <a:t>Recommend:</a:t>
            </a:r>
          </a:p>
          <a:p>
            <a:endParaRPr lang="en-US" altLang="zh-CN"/>
          </a:p>
          <a:p>
            <a:r>
              <a:rPr lang="en-US" altLang="zh-CN"/>
              <a:t>Items          User</a:t>
            </a:r>
          </a:p>
        </p:txBody>
      </p:sp>
      <p:sp>
        <p:nvSpPr>
          <p:cNvPr id="8" name="Right Arrow 7"/>
          <p:cNvSpPr/>
          <p:nvPr/>
        </p:nvSpPr>
        <p:spPr bwMode="auto">
          <a:xfrm>
            <a:off x="7315200" y="2868613"/>
            <a:ext cx="533400" cy="484187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zh-CN" altLang="zh-CN" sz="1600">
              <a:solidFill>
                <a:schemeClr val="bg1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ight Arrow 10"/>
          <p:cNvSpPr/>
          <p:nvPr/>
        </p:nvSpPr>
        <p:spPr bwMode="auto">
          <a:xfrm>
            <a:off x="7391400" y="4343400"/>
            <a:ext cx="533400" cy="484188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zh-CN" altLang="zh-CN" sz="1600">
              <a:solidFill>
                <a:schemeClr val="bg1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9462" name="Slide Number Placeholder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659813" y="6437313"/>
            <a:ext cx="457200" cy="3937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D8292FA-669C-4013-B21B-5A7450706743}" type="slidenum">
              <a:rPr lang="en-US" altLang="zh-CN" sz="1800">
                <a:solidFill>
                  <a:schemeClr val="bg1"/>
                </a:solidFill>
                <a:latin typeface="Helvetica" panose="020B0604020202020204" pitchFamily="34" charset="0"/>
              </a:rPr>
              <a:pPr/>
              <a:t>15</a:t>
            </a:fld>
            <a:endParaRPr lang="en-US" altLang="zh-CN" sz="1800">
              <a:solidFill>
                <a:schemeClr val="bg1"/>
              </a:solidFill>
              <a:latin typeface="Helvetica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24000" y="6477000"/>
            <a:ext cx="6792416" cy="381000"/>
          </a:xfrm>
          <a:prstGeom prst="rect">
            <a:avLst/>
          </a:prstGeom>
          <a:noFill/>
        </p:spPr>
        <p:txBody>
          <a:bodyPr wrap="none"/>
          <a:lstStyle/>
          <a:p>
            <a:pPr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Picture from: http://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insidebigdata.com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wp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-content/uploads/2014/06/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Humor_recommender.jpg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7237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Music Recommendation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12776"/>
            <a:ext cx="2932865" cy="521658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876" y="1412775"/>
            <a:ext cx="2932865" cy="521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195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Video Recommendation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人民的名义-电视剧-全集高清在线观看-爱奇艺 - Google Chrom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8" t="5613" r="11851" b="2842"/>
          <a:stretch/>
        </p:blipFill>
        <p:spPr bwMode="auto">
          <a:xfrm>
            <a:off x="107504" y="1416630"/>
            <a:ext cx="7488848" cy="479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337127"/>
            <a:ext cx="9360381" cy="518821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708275" y="1295710"/>
            <a:ext cx="2723321" cy="51501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760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E-Commerce Recommendation</a:t>
            </a:r>
            <a:endParaRPr lang="zh-CN" altLang="en-US" dirty="0"/>
          </a:p>
        </p:txBody>
      </p:sp>
      <p:pic>
        <p:nvPicPr>
          <p:cNvPr id="4" name="图片 3" descr="淘宝网 - 淘！我喜欢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8" t="15343" r="13857" b="2228"/>
          <a:stretch/>
        </p:blipFill>
        <p:spPr>
          <a:xfrm>
            <a:off x="454195" y="1268760"/>
            <a:ext cx="8235611" cy="515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79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3486" b="12248"/>
          <a:stretch/>
        </p:blipFill>
        <p:spPr>
          <a:xfrm>
            <a:off x="385801" y="1196752"/>
            <a:ext cx="8434349" cy="5299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Query/Advertisement Recommendation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128977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About Me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Research Interest</a:t>
            </a:r>
          </a:p>
          <a:p>
            <a:pPr lvl="1"/>
            <a:r>
              <a:rPr lang="en-US" altLang="zh-CN" b="1" dirty="0"/>
              <a:t>Recommender Systems (from 2011)</a:t>
            </a:r>
          </a:p>
          <a:p>
            <a:pPr lvl="2"/>
            <a:r>
              <a:rPr lang="en-US" altLang="zh-CN" dirty="0"/>
              <a:t>Side information enhanced recommendation</a:t>
            </a:r>
          </a:p>
          <a:p>
            <a:pPr lvl="2"/>
            <a:r>
              <a:rPr lang="en-US" altLang="zh-CN" dirty="0"/>
              <a:t>Sequential/bucket recommendation</a:t>
            </a:r>
          </a:p>
          <a:p>
            <a:pPr lvl="2"/>
            <a:r>
              <a:rPr lang="en-US" altLang="zh-CN" dirty="0"/>
              <a:t>Recommendation optimization: negative sampling (GAN), discrete optimization, de-biasing, multi-task learning</a:t>
            </a:r>
          </a:p>
          <a:p>
            <a:pPr lvl="2"/>
            <a:r>
              <a:rPr lang="en-US" altLang="zh-CN" dirty="0"/>
              <a:t>Recommendation evaluation: explanation (causal inference)</a:t>
            </a:r>
          </a:p>
          <a:p>
            <a:pPr marL="796925" lvl="2" indent="0">
              <a:buNone/>
            </a:pPr>
            <a:endParaRPr lang="en-US" altLang="zh-CN" dirty="0"/>
          </a:p>
          <a:p>
            <a:pPr lvl="1"/>
            <a:r>
              <a:rPr lang="en-US" altLang="zh-CN" dirty="0"/>
              <a:t>Natural Language Processing (from 2020)</a:t>
            </a:r>
          </a:p>
          <a:p>
            <a:pPr lvl="2"/>
            <a:r>
              <a:rPr lang="en-US" altLang="zh-CN" dirty="0"/>
              <a:t>Question answering (CQA, VQA, KBQA)</a:t>
            </a:r>
          </a:p>
          <a:p>
            <a:pPr lvl="2"/>
            <a:r>
              <a:rPr lang="en-US" altLang="zh-CN" dirty="0"/>
              <a:t>Knowledge graph construction &amp; application</a:t>
            </a:r>
          </a:p>
        </p:txBody>
      </p:sp>
    </p:spTree>
    <p:extLst>
      <p:ext uri="{BB962C8B-B14F-4D97-AF65-F5344CB8AC3E}">
        <p14:creationId xmlns:p14="http://schemas.microsoft.com/office/powerpoint/2010/main" val="2900929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南京大学“宿舍推荐”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C9893035-B310-49C0-B84B-A8796EC44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59" y="1134258"/>
            <a:ext cx="7757082" cy="57237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E5BC2BEF-9F89-4B1A-978E-7F7614F8E910}"/>
              </a:ext>
            </a:extLst>
          </p:cNvPr>
          <p:cNvSpPr txBox="1"/>
          <p:nvPr/>
        </p:nvSpPr>
        <p:spPr>
          <a:xfrm>
            <a:off x="4499992" y="2132856"/>
            <a:ext cx="4075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宿舍和谐度增加了</a:t>
            </a:r>
            <a:r>
              <a:rPr lang="en-US" altLang="zh-CN" sz="2800" dirty="0">
                <a:solidFill>
                  <a:srgbClr val="FF0000"/>
                </a:solidFill>
              </a:rPr>
              <a:t>10%!!!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77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latin typeface="Helvetica" panose="020B0604020202020204" pitchFamily="34" charset="0"/>
              </a:rPr>
              <a:t>Amazon: A personalized online store</a:t>
            </a:r>
            <a:endParaRPr lang="en-US" altLang="zh-CN">
              <a:latin typeface="Cambria" panose="02040503050406030204" pitchFamily="18" charset="0"/>
            </a:endParaRPr>
          </a:p>
        </p:txBody>
      </p:sp>
      <p:pic>
        <p:nvPicPr>
          <p:cNvPr id="2048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98" y="1700808"/>
            <a:ext cx="8884248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 bwMode="auto">
          <a:xfrm>
            <a:off x="-12616" y="1624607"/>
            <a:ext cx="2018323" cy="331863"/>
          </a:xfrm>
          <a:prstGeom prst="ellipse">
            <a:avLst/>
          </a:prstGeom>
          <a:noFill/>
          <a:ln w="19050" cap="sq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zh-CN" altLang="zh-CN" sz="160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-12616" y="3284984"/>
            <a:ext cx="3229317" cy="331863"/>
          </a:xfrm>
          <a:prstGeom prst="ellipse">
            <a:avLst/>
          </a:prstGeom>
          <a:noFill/>
          <a:ln w="19050" cap="sq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zh-CN" altLang="zh-CN" sz="160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20485" name="Slide Number Placeholder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659813" y="6437313"/>
            <a:ext cx="457200" cy="3937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977CD3C-882F-4BA0-9C95-9CEBE954CF22}" type="slidenum">
              <a:rPr lang="en-US" altLang="zh-CN" sz="1800">
                <a:solidFill>
                  <a:schemeClr val="bg1"/>
                </a:solidFill>
                <a:latin typeface="Helvetica" panose="020B0604020202020204" pitchFamily="34" charset="0"/>
              </a:rPr>
              <a:pPr/>
              <a:t>21</a:t>
            </a:fld>
            <a:endParaRPr lang="en-US" altLang="zh-CN" sz="1800">
              <a:solidFill>
                <a:schemeClr val="bg1"/>
              </a:solidFill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024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latin typeface="Helvetica" panose="020B0604020202020204" pitchFamily="34" charset="0"/>
              </a:rPr>
              <a:t>Amazon: A personalized online store</a:t>
            </a:r>
            <a:endParaRPr lang="en-US" altLang="zh-CN">
              <a:latin typeface="Cambria" panose="02040503050406030204" pitchFamily="18" charset="0"/>
            </a:endParaRPr>
          </a:p>
        </p:txBody>
      </p:sp>
      <p:pic>
        <p:nvPicPr>
          <p:cNvPr id="2150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10208"/>
            <a:ext cx="7580313" cy="528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 bwMode="auto">
          <a:xfrm>
            <a:off x="457200" y="1946795"/>
            <a:ext cx="6629400" cy="457200"/>
          </a:xfrm>
          <a:prstGeom prst="ellipse">
            <a:avLst/>
          </a:prstGeom>
          <a:noFill/>
          <a:ln w="19050" cap="sq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zh-CN" altLang="zh-CN" sz="160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21508" name="Slide Number Placeholder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659813" y="6707708"/>
            <a:ext cx="457200" cy="3937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57218E3-B538-4786-81AD-C178FCB919C7}" type="slidenum">
              <a:rPr lang="en-US" altLang="zh-CN" sz="1800">
                <a:solidFill>
                  <a:schemeClr val="bg1"/>
                </a:solidFill>
                <a:latin typeface="Helvetica" panose="020B0604020202020204" pitchFamily="34" charset="0"/>
              </a:rPr>
              <a:pPr/>
              <a:t>22</a:t>
            </a:fld>
            <a:endParaRPr lang="en-US" altLang="zh-CN" sz="1800">
              <a:solidFill>
                <a:schemeClr val="bg1"/>
              </a:solidFill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35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sz="4800" cap="none" dirty="0"/>
              <a:t>Useful Resources</a:t>
            </a:r>
            <a:endParaRPr lang="zh-CN" altLang="en-US" sz="32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Part II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1817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MOOC Course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Recommender Systems Specialization</a:t>
            </a:r>
          </a:p>
          <a:p>
            <a:pPr lvl="1"/>
            <a:r>
              <a:rPr lang="en-US" altLang="zh-CN" dirty="0">
                <a:hlinkClick r:id="rId3"/>
              </a:rPr>
              <a:t>https://www.coursera.org/specializations/recommender-systems/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Joseph A </a:t>
            </a:r>
            <a:r>
              <a:rPr lang="en-US" altLang="zh-CN" dirty="0" err="1"/>
              <a:t>Konstan</a:t>
            </a:r>
            <a:endParaRPr lang="en-US" altLang="zh-CN" dirty="0"/>
          </a:p>
          <a:p>
            <a:pPr lvl="1"/>
            <a:r>
              <a:rPr lang="en-US" altLang="zh-CN" dirty="0"/>
              <a:t>Professor, University of Minnesota</a:t>
            </a:r>
          </a:p>
          <a:p>
            <a:pPr lvl="1"/>
            <a:r>
              <a:rPr lang="en-US" altLang="zh-CN" dirty="0">
                <a:hlinkClick r:id="rId4"/>
              </a:rPr>
              <a:t>http://konstan.umn.edu/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Michael D. </a:t>
            </a:r>
            <a:r>
              <a:rPr lang="en-US" altLang="zh-CN" dirty="0" err="1"/>
              <a:t>Ekstrand</a:t>
            </a:r>
            <a:endParaRPr lang="en-US" altLang="zh-CN" dirty="0"/>
          </a:p>
          <a:p>
            <a:pPr lvl="1"/>
            <a:r>
              <a:rPr lang="en-US" altLang="zh-CN" dirty="0"/>
              <a:t>Assistant professor, Boise State University</a:t>
            </a:r>
          </a:p>
          <a:p>
            <a:pPr lvl="1"/>
            <a:r>
              <a:rPr lang="en-US" altLang="zh-CN" dirty="0">
                <a:hlinkClick r:id="rId5"/>
              </a:rPr>
              <a:t>https://md.ekstrandom.net/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1026" name="Picture 2" descr="Michael's Head'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437112"/>
            <a:ext cx="1440160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oseph Konstan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427"/>
          <a:stretch/>
        </p:blipFill>
        <p:spPr bwMode="auto">
          <a:xfrm>
            <a:off x="7092280" y="2490898"/>
            <a:ext cx="1440160" cy="150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888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MOOC Course (2)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Machine Learning</a:t>
            </a:r>
          </a:p>
          <a:p>
            <a:pPr lvl="1"/>
            <a:r>
              <a:rPr lang="en-US" altLang="zh-CN" dirty="0">
                <a:hlinkClick r:id="rId2"/>
              </a:rPr>
              <a:t>https://www.coursera.org/learn/machine-learning</a:t>
            </a:r>
            <a:r>
              <a:rPr lang="en-US" altLang="zh-CN" dirty="0"/>
              <a:t> </a:t>
            </a:r>
          </a:p>
          <a:p>
            <a:pPr marL="280988" lvl="1" indent="-280988">
              <a:buFont typeface="Wingdings" panose="05000000000000000000" pitchFamily="2" charset="2"/>
              <a:buChar char="l"/>
            </a:pPr>
            <a:r>
              <a:rPr lang="en-US" altLang="zh-CN" dirty="0"/>
              <a:t>Andrew Ng </a:t>
            </a:r>
            <a:r>
              <a:rPr lang="en-US" altLang="zh-CN" sz="1800" dirty="0"/>
              <a:t>(Associate Professor</a:t>
            </a:r>
            <a:r>
              <a:rPr lang="zh-CN" altLang="en-US" sz="1800" dirty="0"/>
              <a:t>，</a:t>
            </a:r>
            <a:r>
              <a:rPr lang="en-US" altLang="zh-CN" sz="1800" dirty="0"/>
              <a:t>Standard University)</a:t>
            </a:r>
          </a:p>
          <a:p>
            <a:pPr lvl="1"/>
            <a:r>
              <a:rPr lang="en-US" altLang="zh-CN" dirty="0">
                <a:hlinkClick r:id="rId3"/>
              </a:rPr>
              <a:t>http://www.andrewng.org/</a:t>
            </a:r>
            <a:r>
              <a:rPr lang="en-US" altLang="zh-CN" dirty="0"/>
              <a:t> </a:t>
            </a:r>
          </a:p>
          <a:p>
            <a:pPr lvl="1"/>
            <a:r>
              <a:rPr lang="en-US" altLang="zh-CN" dirty="0">
                <a:hlinkClick r:id="rId4"/>
              </a:rPr>
              <a:t>https://www.deeplearning.ai/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2050" name="Picture 2" descr="photo_about_w2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4005064"/>
            <a:ext cx="2159918" cy="19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9" y="3792750"/>
            <a:ext cx="5760640" cy="302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88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Resources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162669"/>
            <a:ext cx="8686800" cy="5578699"/>
          </a:xfrm>
        </p:spPr>
        <p:txBody>
          <a:bodyPr/>
          <a:lstStyle/>
          <a:p>
            <a:r>
              <a:rPr lang="en-US" sz="2400" dirty="0"/>
              <a:t>Conferences</a:t>
            </a:r>
            <a:endParaRPr lang="en-US" sz="2400" b="0" dirty="0"/>
          </a:p>
          <a:p>
            <a:pPr lvl="1"/>
            <a:r>
              <a:rPr lang="en-US" sz="2000" b="0" dirty="0" err="1"/>
              <a:t>RecSys</a:t>
            </a:r>
            <a:r>
              <a:rPr lang="en-US" sz="2000" b="0" dirty="0"/>
              <a:t>, KDD, AAAI, IJCAI, ICDM, </a:t>
            </a:r>
            <a:r>
              <a:rPr lang="en-US" sz="2000" dirty="0"/>
              <a:t>SIGIR, WSDM, CIKM, SDM</a:t>
            </a:r>
            <a:endParaRPr lang="en-US" sz="2000" b="0" dirty="0"/>
          </a:p>
          <a:p>
            <a:r>
              <a:rPr lang="en-US" sz="2400" dirty="0"/>
              <a:t>Resource collection</a:t>
            </a:r>
            <a:endParaRPr lang="en-US" sz="2400" b="0" dirty="0"/>
          </a:p>
          <a:p>
            <a:pPr lvl="1"/>
            <a:r>
              <a:rPr lang="en-US" sz="2000" dirty="0">
                <a:hlinkClick r:id="rId2"/>
              </a:rPr>
              <a:t>http://www.recsyswiki.com</a:t>
            </a:r>
            <a:r>
              <a:rPr lang="en-US" sz="2000" dirty="0"/>
              <a:t> </a:t>
            </a:r>
          </a:p>
          <a:p>
            <a:pPr lvl="1"/>
            <a:r>
              <a:rPr lang="en-US" sz="2000" dirty="0">
                <a:hlinkClick r:id="rId3"/>
              </a:rPr>
              <a:t>https://en.wikipedia.org/wiki/Recommender_system</a:t>
            </a:r>
            <a:r>
              <a:rPr lang="en-US" sz="2000" dirty="0"/>
              <a:t> </a:t>
            </a:r>
          </a:p>
          <a:p>
            <a:pPr lvl="1"/>
            <a:r>
              <a:rPr lang="en-US" sz="2000" dirty="0">
                <a:hlinkClick r:id="rId4"/>
              </a:rPr>
              <a:t>https://github.com/grahamjenson/list_of_recommender_systems</a:t>
            </a:r>
            <a:r>
              <a:rPr lang="en-US" sz="2000" dirty="0"/>
              <a:t> </a:t>
            </a:r>
            <a:endParaRPr lang="en-US" sz="2000" dirty="0" smtClean="0"/>
          </a:p>
          <a:p>
            <a:pPr lvl="1"/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github.com/hongleizhang/RSPapers</a:t>
            </a:r>
            <a:r>
              <a:rPr lang="en-US" sz="2000" dirty="0" smtClean="0"/>
              <a:t> </a:t>
            </a:r>
            <a:endParaRPr lang="en-US" sz="2000" dirty="0"/>
          </a:p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爱派茶馆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·AI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脱口秀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(by @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爱可可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爱生活博主、北京邮电大学副教授陈光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lvl="1"/>
            <a:r>
              <a:rPr lang="zh-CN" altLang="en-US" sz="2000" dirty="0"/>
              <a:t>百闻不如一“荐”：</a:t>
            </a:r>
            <a:r>
              <a:rPr lang="en-US" altLang="zh-CN" sz="2000" dirty="0">
                <a:hlinkClick r:id="rId6"/>
              </a:rPr>
              <a:t>https://www.bilibili.com/video/av18165520/?p=11</a:t>
            </a:r>
            <a:r>
              <a:rPr lang="en-US" altLang="zh-CN" sz="2000" dirty="0"/>
              <a:t> </a:t>
            </a:r>
          </a:p>
          <a:p>
            <a:pPr lvl="1"/>
            <a:r>
              <a:rPr lang="zh-CN" altLang="en-US" sz="2000" dirty="0"/>
              <a:t>个性化与隐私： </a:t>
            </a:r>
            <a:r>
              <a:rPr lang="en-US" altLang="zh-CN" sz="2000" dirty="0">
                <a:hlinkClick r:id="rId7"/>
              </a:rPr>
              <a:t>https://www.bilibili.com/video/av18165520/?p=15</a:t>
            </a:r>
            <a:r>
              <a:rPr lang="en-US" altLang="zh-CN" sz="2000" dirty="0"/>
              <a:t> </a:t>
            </a:r>
          </a:p>
          <a:p>
            <a:r>
              <a:rPr lang="en-US" sz="2000" dirty="0">
                <a:hlinkClick r:id="rId8"/>
              </a:rPr>
              <a:t>https://www.ccf.org.cn/YOCSEF/Branches/Changsha/News/lt/2021-09-01/735862.shtml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3131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Related Research Fields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1412875"/>
            <a:ext cx="8353425" cy="5040461"/>
          </a:xfrm>
        </p:spPr>
        <p:txBody>
          <a:bodyPr/>
          <a:lstStyle/>
          <a:p>
            <a:r>
              <a:rPr lang="en-US" altLang="zh-CN" dirty="0"/>
              <a:t>Information Retrieval (IR)</a:t>
            </a:r>
          </a:p>
          <a:p>
            <a:r>
              <a:rPr lang="en-US" altLang="zh-CN" dirty="0"/>
              <a:t>Data Mining (DM)</a:t>
            </a:r>
          </a:p>
          <a:p>
            <a:r>
              <a:rPr lang="en-US" altLang="zh-CN" dirty="0"/>
              <a:t>Machine Learning (ML)</a:t>
            </a:r>
          </a:p>
          <a:p>
            <a:r>
              <a:rPr lang="en-US" altLang="zh-CN" dirty="0"/>
              <a:t>Human-Computer Interaction (HCI)</a:t>
            </a:r>
          </a:p>
          <a:p>
            <a:r>
              <a:rPr lang="en-US" altLang="zh-CN" dirty="0"/>
              <a:t>Artificial Intelligence (AI)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5563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Recommendation as Data Mining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4346" t="18285" r="4348" b="10518"/>
          <a:stretch/>
        </p:blipFill>
        <p:spPr>
          <a:xfrm>
            <a:off x="217629" y="1340768"/>
            <a:ext cx="8708741" cy="509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617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Job Positions</a:t>
            </a:r>
            <a:endParaRPr lang="zh-CN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180" y="1044575"/>
            <a:ext cx="5581639" cy="581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22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Research Projects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1412776"/>
            <a:ext cx="8353425" cy="4967387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基于多类型用户偏好和物品属性增强的序列推荐技术研究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，国家自然科学基金面上项目，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61972078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，项目负责人，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58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万元，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2020.1.1 - 2023.12.31</a:t>
            </a:r>
          </a:p>
          <a:p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迁移学习在在线广告预估领域的技术研究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，东北大学软件学院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2021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年科技奖励培育项目，项目负责人，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10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万元，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2021.6 - 2024.6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基于多态行为轨迹的个性化推荐技术研究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，教育部项目基本科研业务费项目优秀青年科技人才培育项目，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N181705007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25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万元，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2019.1.1 - 2021.12.31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400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PyTorch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模型开发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华为昇腾众智计划项目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，项目负责人，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25.44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万元，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2021.8.1 - 2021.11.30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378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Job Positions (2)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F9B17735-39A5-4664-853F-2981B9FFCD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29"/>
          <a:stretch/>
        </p:blipFill>
        <p:spPr>
          <a:xfrm>
            <a:off x="748757" y="1044575"/>
            <a:ext cx="6559547" cy="581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20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Job Requirements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9" t="14820" r="27776" b="2231"/>
          <a:stretch/>
        </p:blipFill>
        <p:spPr>
          <a:xfrm>
            <a:off x="1835696" y="1124745"/>
            <a:ext cx="5472608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84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Job Requirements (2)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0" r="26064"/>
          <a:stretch/>
        </p:blipFill>
        <p:spPr>
          <a:xfrm>
            <a:off x="1475656" y="1079176"/>
            <a:ext cx="5040560" cy="578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596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Job Requirements (3)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652" y="1196752"/>
            <a:ext cx="6264696" cy="556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32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9DB2C54-B5F5-4663-AD68-9AF1DC30A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Recruitment 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="" xmlns:a16="http://schemas.microsoft.com/office/drawing/2014/main" id="{389C7674-63AA-486B-BAA3-A7B421E40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568" y="1276623"/>
            <a:ext cx="7314365" cy="1584176"/>
          </a:xfrm>
        </p:spPr>
      </p:pic>
      <p:pic>
        <p:nvPicPr>
          <p:cNvPr id="1028" name="Picture 4">
            <a:extLst>
              <a:ext uri="{FF2B5EF4-FFF2-40B4-BE49-F238E27FC236}">
                <a16:creationId xmlns="" xmlns:a16="http://schemas.microsoft.com/office/drawing/2014/main" id="{B1DA5886-4C8A-40BB-9B74-B31A075A5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71" y="3077120"/>
            <a:ext cx="8012459" cy="378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1613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Competitions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1268760"/>
            <a:ext cx="8353425" cy="5589240"/>
          </a:xfrm>
        </p:spPr>
        <p:txBody>
          <a:bodyPr/>
          <a:lstStyle/>
          <a:p>
            <a:r>
              <a:rPr lang="en-US" altLang="zh-CN" sz="2400" dirty="0"/>
              <a:t>Netflix $1,000,000 Prize Competition</a:t>
            </a:r>
          </a:p>
          <a:p>
            <a:pPr lvl="1"/>
            <a:r>
              <a:rPr lang="en-US" altLang="zh-CN" sz="2000" dirty="0"/>
              <a:t>2 Oct 2006 ~ 18 Sep 2009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389ACA1E-D1A6-4B78-AA71-953A732F3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8880"/>
            <a:ext cx="9144000" cy="404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2573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BFDF3F1-5528-4964-994C-BBDF42766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was the Netflix Prize?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0A120014-5679-4AF8-BBE2-24CAAFE10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In October, 2006 Netflix released a dataset containing 100 million anonymous movie ratings and challenged the data mining, machine learning, and computer science communities to develop systems that could beat the accuracy of its recommendation system, </a:t>
            </a:r>
            <a:r>
              <a:rPr lang="en-US" altLang="zh-CN" sz="2400" dirty="0" err="1"/>
              <a:t>Cinematch</a:t>
            </a:r>
            <a:r>
              <a:rPr lang="en-US" altLang="zh-CN" sz="2400" dirty="0"/>
              <a:t>. </a:t>
            </a:r>
          </a:p>
          <a:p>
            <a:r>
              <a:rPr lang="en-US" altLang="zh-CN" sz="2400" dirty="0"/>
              <a:t>Thus began the Netflix Prize, </a:t>
            </a:r>
            <a:r>
              <a:rPr lang="en-US" altLang="zh-CN" sz="2400" dirty="0">
                <a:solidFill>
                  <a:schemeClr val="accent1"/>
                </a:solidFill>
              </a:rPr>
              <a:t>an open competition for the best collaborative filtering algorithm to predict user ratings for films</a:t>
            </a:r>
            <a:r>
              <a:rPr lang="en-US" altLang="zh-CN" sz="2400" dirty="0"/>
              <a:t>, solely based on previous ratings without any other information about the users or films.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954240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8FD2A94-F2C7-4001-AD90-E3A4B25B0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Netflix Prize Datasets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98F70343-17A3-48EA-A3F5-42CA91AAB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Netflix provided a </a:t>
            </a:r>
            <a:r>
              <a:rPr lang="en-US" altLang="zh-CN" i="1" u="sng" dirty="0"/>
              <a:t>training</a:t>
            </a:r>
            <a:r>
              <a:rPr lang="en-US" altLang="zh-CN" dirty="0"/>
              <a:t> dataset of 100,480,507 ratings that 480,189 users gave to 17,770 movies. </a:t>
            </a:r>
          </a:p>
          <a:p>
            <a:pPr lvl="1"/>
            <a:r>
              <a:rPr lang="en-US" altLang="zh-CN" dirty="0"/>
              <a:t>Each training rating (or instance) is of the form user, movie, data of rating, rating . </a:t>
            </a:r>
          </a:p>
          <a:p>
            <a:pPr lvl="1"/>
            <a:r>
              <a:rPr lang="en-US" altLang="zh-CN" dirty="0"/>
              <a:t>The user and movie fields are integer IDs, while ratings are from 1 to 5 (integral) stars.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90265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8FD2A94-F2C7-4001-AD90-E3A4B25B0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Netflix Prize Datasets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98F70343-17A3-48EA-A3F5-42CA91AAB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</a:t>
            </a:r>
            <a:r>
              <a:rPr lang="en-US" altLang="zh-CN" i="1" u="sng" dirty="0"/>
              <a:t>qualifying</a:t>
            </a:r>
            <a:r>
              <a:rPr lang="en-US" altLang="zh-CN" dirty="0"/>
              <a:t> dataset contained over 2,817,131 instances of the form user, movie, date of rating , with ratings known only to the jury. </a:t>
            </a:r>
          </a:p>
          <a:p>
            <a:r>
              <a:rPr lang="en-US" altLang="zh-CN" dirty="0"/>
              <a:t>A participating team’s algorithm had to predict grades on the entire qualifying set, consisting of a validation and test set. </a:t>
            </a:r>
          </a:p>
          <a:p>
            <a:pPr lvl="1"/>
            <a:r>
              <a:rPr lang="en-US" altLang="zh-CN" dirty="0"/>
              <a:t>During the competition, teams were only informed of the score for a validation or quiz set of 1,408,342 ratings. </a:t>
            </a:r>
          </a:p>
          <a:p>
            <a:pPr lvl="1"/>
            <a:r>
              <a:rPr lang="en-US" altLang="zh-CN" dirty="0"/>
              <a:t>The jury used a test set of 1,408,789 ratings to determine potential prize winners.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05660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09ABA90-02A0-4C40-8FE0-B8F0D97B7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Netflix Prize Data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7CF4269E-2DFD-4559-8644-8C4265E6A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628800"/>
            <a:ext cx="8820150" cy="433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65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Contact Me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Contact</a:t>
            </a:r>
          </a:p>
          <a:p>
            <a:pPr lvl="1"/>
            <a:r>
              <a:rPr lang="en-US" altLang="zh-CN" dirty="0">
                <a:hlinkClick r:id="rId2"/>
              </a:rPr>
              <a:t>http://faculty.neu.edu.cn/swc/guogb/index.html</a:t>
            </a:r>
            <a:endParaRPr lang="en-US" altLang="zh-CN" dirty="0"/>
          </a:p>
          <a:p>
            <a:pPr lvl="1"/>
            <a:r>
              <a:rPr lang="en-US" altLang="zh-CN" dirty="0">
                <a:hlinkClick r:id="rId3"/>
              </a:rPr>
              <a:t>https://guoguibing.github.io/</a:t>
            </a:r>
            <a:r>
              <a:rPr lang="en-US" altLang="zh-CN" dirty="0"/>
              <a:t> </a:t>
            </a:r>
          </a:p>
          <a:p>
            <a:pPr lvl="1"/>
            <a:r>
              <a:rPr lang="en-US" altLang="zh-CN" dirty="0"/>
              <a:t>Email: </a:t>
            </a:r>
            <a:r>
              <a:rPr lang="en-US" altLang="zh-CN" dirty="0">
                <a:hlinkClick r:id="rId4"/>
              </a:rPr>
              <a:t>guogb@swc.neu.edu.cn</a:t>
            </a:r>
            <a:r>
              <a:rPr lang="en-US" altLang="zh-CN" dirty="0"/>
              <a:t>  </a:t>
            </a:r>
          </a:p>
          <a:p>
            <a:pPr lvl="1"/>
            <a:r>
              <a:rPr lang="en-US" altLang="zh-CN" dirty="0"/>
              <a:t>Address: Room B436, Information Building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9" t="35706" r="23839" b="24624"/>
          <a:stretch/>
        </p:blipFill>
        <p:spPr>
          <a:xfrm>
            <a:off x="3405943" y="3967362"/>
            <a:ext cx="2332115" cy="241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622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1175D1C-50FE-43A4-8F70-A687ABEA0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Netflix Prize Methods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AD4A7F2A-D631-458B-8D2A-51BB4AEDF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800"/>
            <a:ext cx="9144000" cy="41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827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Competitions (2)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1268760"/>
            <a:ext cx="8353425" cy="5589240"/>
          </a:xfrm>
        </p:spPr>
        <p:txBody>
          <a:bodyPr/>
          <a:lstStyle/>
          <a:p>
            <a:r>
              <a:rPr lang="en-US" altLang="zh-CN" sz="2400" dirty="0"/>
              <a:t>KDD Cup</a:t>
            </a:r>
          </a:p>
          <a:p>
            <a:pPr lvl="1"/>
            <a:r>
              <a:rPr lang="en-US" altLang="zh-CN" sz="2000" dirty="0"/>
              <a:t>2011: rating prediction (task 1), prediction of highly rated items (task 2) by Yahoo!</a:t>
            </a:r>
          </a:p>
          <a:p>
            <a:pPr lvl="1"/>
            <a:r>
              <a:rPr lang="en-US" altLang="zh-CN" sz="2000" dirty="0"/>
              <a:t>2012: VIP recommendation in </a:t>
            </a:r>
            <a:r>
              <a:rPr lang="en-US" altLang="zh-CN" sz="2000" dirty="0" err="1"/>
              <a:t>Tencent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Weibo</a:t>
            </a:r>
            <a:r>
              <a:rPr lang="en-US" altLang="zh-CN" sz="2000" dirty="0"/>
              <a:t> (task 1) by </a:t>
            </a:r>
            <a:r>
              <a:rPr lang="en-US" altLang="zh-CN" sz="2000" dirty="0" err="1"/>
              <a:t>Tencent</a:t>
            </a:r>
            <a:endParaRPr lang="en-US" altLang="zh-CN" sz="2000" dirty="0"/>
          </a:p>
          <a:p>
            <a:pPr marL="280988" lvl="1" indent="-280988">
              <a:buFont typeface="Wingdings" panose="05000000000000000000" pitchFamily="2" charset="2"/>
              <a:buChar char="l"/>
            </a:pPr>
            <a:r>
              <a:rPr lang="en-US" altLang="zh-CN" dirty="0">
                <a:cs typeface="ＭＳ Ｐゴシック" charset="0"/>
                <a:hlinkClick r:id="rId2"/>
              </a:rPr>
              <a:t>https://www.kaggle.com</a:t>
            </a:r>
            <a:r>
              <a:rPr lang="en-US" altLang="zh-CN" dirty="0">
                <a:cs typeface="ＭＳ Ｐゴシック" charset="0"/>
              </a:rPr>
              <a:t> </a:t>
            </a:r>
          </a:p>
          <a:p>
            <a:pPr marL="622301" lvl="2" indent="-280988"/>
            <a:r>
              <a:rPr lang="en-US" altLang="zh-CN" dirty="0">
                <a:cs typeface="ＭＳ Ｐゴシック" charset="0"/>
              </a:rPr>
              <a:t>2016: Santander Product Recommendation</a:t>
            </a:r>
          </a:p>
          <a:p>
            <a:pPr marL="622301" lvl="2" indent="-280988"/>
            <a:r>
              <a:rPr lang="en-US" altLang="zh-CN" dirty="0">
                <a:cs typeface="ＭＳ Ｐゴシック" charset="0"/>
              </a:rPr>
              <a:t>2012: Job Recommendation, Music Recommendation</a:t>
            </a:r>
          </a:p>
          <a:p>
            <a:pPr marL="342900" lvl="1" indent="-342900">
              <a:buFont typeface="Wingdings" panose="05000000000000000000" pitchFamily="2" charset="2"/>
              <a:buChar char="l"/>
            </a:pPr>
            <a:r>
              <a:rPr lang="en-US" altLang="zh-CN" dirty="0">
                <a:cs typeface="ＭＳ Ｐゴシック" charset="0"/>
                <a:hlinkClick r:id="rId3"/>
              </a:rPr>
              <a:t>http://www.clef-newsreel.org/tasks/</a:t>
            </a:r>
            <a:r>
              <a:rPr lang="en-US" altLang="zh-CN" dirty="0">
                <a:cs typeface="ＭＳ Ｐゴシック" charset="0"/>
              </a:rPr>
              <a:t> </a:t>
            </a:r>
          </a:p>
          <a:p>
            <a:pPr marL="622301" lvl="2" indent="-280988"/>
            <a:r>
              <a:rPr lang="en-US" altLang="zh-CN" dirty="0">
                <a:cs typeface="ＭＳ Ｐゴシック" charset="0"/>
              </a:rPr>
              <a:t>2005-2017: News Recommendation </a:t>
            </a:r>
          </a:p>
          <a:p>
            <a:pPr marL="622301" lvl="2" indent="-280988"/>
            <a:r>
              <a:rPr lang="en-US" altLang="zh-CN" dirty="0"/>
              <a:t>Dr. Frank </a:t>
            </a:r>
            <a:r>
              <a:rPr lang="en-US" altLang="zh-CN" dirty="0" err="1"/>
              <a:t>Hopfgartner</a:t>
            </a:r>
            <a:r>
              <a:rPr lang="en-US" altLang="zh-CN" dirty="0"/>
              <a:t> (University of Glasgow)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49167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Competitions (2)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1268760"/>
            <a:ext cx="8353425" cy="5589240"/>
          </a:xfrm>
        </p:spPr>
        <p:txBody>
          <a:bodyPr/>
          <a:lstStyle/>
          <a:p>
            <a:r>
              <a:rPr lang="en-US" altLang="zh-CN" sz="2400" dirty="0" err="1"/>
              <a:t>RecSys</a:t>
            </a:r>
            <a:r>
              <a:rPr lang="en-US" altLang="zh-CN" sz="2400" dirty="0"/>
              <a:t> Challenge</a:t>
            </a:r>
          </a:p>
          <a:p>
            <a:pPr lvl="1"/>
            <a:r>
              <a:rPr lang="en-US" altLang="zh-CN" sz="2000" dirty="0"/>
              <a:t>2012: context-aware movie recommendation (task 1), scientific paper recommendation (task 2)</a:t>
            </a:r>
          </a:p>
          <a:p>
            <a:pPr lvl="1"/>
            <a:r>
              <a:rPr lang="en-US" altLang="zh-CN" sz="2000" dirty="0"/>
              <a:t>2013: personalized business recommendation by Yelp</a:t>
            </a:r>
          </a:p>
          <a:p>
            <a:pPr lvl="1"/>
            <a:r>
              <a:rPr lang="en-US" altLang="zh-CN" sz="2000" dirty="0"/>
              <a:t>2014: predict how much interaction an item would receive via Twitter (</a:t>
            </a:r>
            <a:r>
              <a:rPr lang="en-US" altLang="zh-CN" sz="2000" dirty="0" err="1"/>
              <a:t>MovieTweetings</a:t>
            </a:r>
            <a:r>
              <a:rPr lang="en-US" altLang="zh-CN" sz="2000" dirty="0"/>
              <a:t> datasets)</a:t>
            </a:r>
          </a:p>
          <a:p>
            <a:pPr lvl="1"/>
            <a:r>
              <a:rPr lang="en-US" altLang="zh-CN" sz="2000" dirty="0"/>
              <a:t>2015: e-commerce business recommendation by </a:t>
            </a:r>
            <a:r>
              <a:rPr lang="en-US" altLang="zh-CN" sz="2000" dirty="0" err="1"/>
              <a:t>Yoochoose</a:t>
            </a:r>
            <a:endParaRPr lang="en-US" altLang="zh-CN" sz="2000" dirty="0"/>
          </a:p>
          <a:p>
            <a:pPr lvl="1"/>
            <a:r>
              <a:rPr lang="en-US" altLang="zh-CN" sz="2000" dirty="0"/>
              <a:t>2016: predict job postings users may interact with by XING</a:t>
            </a:r>
          </a:p>
          <a:p>
            <a:pPr lvl="1"/>
            <a:r>
              <a:rPr lang="en-US" altLang="zh-CN" sz="2000" dirty="0"/>
              <a:t>2017: balancing user interest and recruiter demands by XING</a:t>
            </a:r>
          </a:p>
          <a:p>
            <a:pPr lvl="1"/>
            <a:r>
              <a:rPr lang="en-US" altLang="zh-CN" sz="2000" dirty="0"/>
              <a:t>2018: music recommendation for automatic playlist continuation by </a:t>
            </a:r>
            <a:r>
              <a:rPr lang="en-US" altLang="zh-CN" sz="2000" dirty="0" err="1"/>
              <a:t>Spotify</a:t>
            </a:r>
            <a:r>
              <a:rPr lang="en-US" altLang="zh-CN" sz="2000" dirty="0"/>
              <a:t> (i.e., add new songs to the playlist or suggest a playlist)</a:t>
            </a:r>
          </a:p>
          <a:p>
            <a:pPr lvl="1"/>
            <a:r>
              <a:rPr lang="en-US" altLang="zh-CN" sz="2000" dirty="0"/>
              <a:t>2019: accommodation recommendation by trivago (travel advisor)</a:t>
            </a:r>
          </a:p>
          <a:p>
            <a:pPr lvl="1"/>
            <a:r>
              <a:rPr lang="en-US" altLang="zh-CN" sz="2000" dirty="0"/>
              <a:t>2020: tweet engagement prediction (like, reply, retweet, comment)</a:t>
            </a:r>
          </a:p>
          <a:p>
            <a:pPr lvl="1"/>
            <a:r>
              <a:rPr lang="en-US" altLang="zh-CN" sz="2000" dirty="0"/>
              <a:t>2021: tweet engagement prediction (accuracy and fairness)</a:t>
            </a:r>
          </a:p>
          <a:p>
            <a:pPr lvl="1"/>
            <a:r>
              <a:rPr lang="en-US" altLang="zh-CN" sz="2000" dirty="0">
                <a:hlinkClick r:id="rId2"/>
              </a:rPr>
              <a:t>https://recsys.acm.org/</a:t>
            </a:r>
            <a:r>
              <a:rPr lang="en-US" altLang="zh-CN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736151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Competitions (3)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1270024"/>
            <a:ext cx="8353425" cy="5399336"/>
          </a:xfrm>
        </p:spPr>
        <p:txBody>
          <a:bodyPr/>
          <a:lstStyle/>
          <a:p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天池大数据竞赛</a:t>
            </a:r>
            <a:endParaRPr lang="en-US" altLang="zh-CN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/>
            <a:r>
              <a:rPr lang="en-US" altLang="zh-CN" sz="2000" dirty="0"/>
              <a:t>Repeat Buyers Prediction</a:t>
            </a:r>
          </a:p>
          <a:p>
            <a:pPr lvl="1"/>
            <a:r>
              <a:rPr lang="en-US" altLang="zh-CN" sz="2000" dirty="0"/>
              <a:t>Coupon Usage Prediction in Daily Life</a:t>
            </a:r>
          </a:p>
          <a:p>
            <a:pPr lvl="1"/>
            <a:r>
              <a:rPr lang="en-US" altLang="zh-CN" sz="2000" dirty="0" err="1"/>
              <a:t>Sina</a:t>
            </a:r>
            <a:r>
              <a:rPr lang="en-US" altLang="zh-CN" sz="2000" dirty="0"/>
              <a:t> </a:t>
            </a:r>
            <a:r>
              <a:rPr lang="en-US" altLang="zh-CN" sz="2000" dirty="0" err="1"/>
              <a:t>Weibo</a:t>
            </a:r>
            <a:r>
              <a:rPr lang="en-US" altLang="zh-CN" sz="2000" dirty="0"/>
              <a:t> Interaction Prediction</a:t>
            </a:r>
          </a:p>
          <a:p>
            <a:pPr lvl="1"/>
            <a:r>
              <a:rPr lang="en-US" altLang="zh-CN" sz="2000" dirty="0"/>
              <a:t>Clothes Matching Challenge on Taobao.com</a:t>
            </a:r>
          </a:p>
          <a:p>
            <a:pPr lvl="1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https://tianchi.aliyun.com/competition/gameList.htm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腾讯社交广告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高校算法大赛</a:t>
            </a:r>
            <a:endParaRPr lang="en-US" altLang="zh-CN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/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hlinkClick r:id="rId3"/>
              </a:rPr>
              <a:t>http://algo.tpai.qq.com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, to predict if an ad will be activated after clicking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hlinkClick r:id="rId4"/>
              </a:rPr>
              <a:t>http://www.datafountain.cn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 lvl="1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高潜用户购买意向预测 （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Jdata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算法大赛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</a:p>
          <a:p>
            <a:pPr lvl="1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基于历史数据的智能高考志愿填报推荐系统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唯品会用户购买行为预测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hlinkClick r:id="rId5"/>
              </a:rPr>
              <a:t>https://www.tinymind.cn/competitions/ai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 marL="280988" lvl="1" indent="-280988">
              <a:buFont typeface="Wingdings" panose="05000000000000000000" pitchFamily="2" charset="2"/>
              <a:buChar char="l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315784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腾讯广告算法大赛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23850" y="130057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2"/>
              </a:rPr>
              <a:t>http://algo.qq.com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6" name="内容占位符 5" descr="腾讯广告算法大赛 - Google Chrome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0" t="5127" r="9486" b="26405"/>
          <a:stretch/>
        </p:blipFill>
        <p:spPr>
          <a:xfrm>
            <a:off x="284502" y="1988840"/>
            <a:ext cx="8565752" cy="3816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75651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D9ACDB6-CA63-4624-B80B-6FCF58608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腾讯广告算法大赛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2020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="" xmlns:a16="http://schemas.microsoft.com/office/drawing/2014/main" id="{49DA02D4-AE22-4566-A23C-323949D74A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412776"/>
            <a:ext cx="8353425" cy="3769540"/>
          </a:xfrm>
        </p:spPr>
      </p:pic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16930D0E-5A95-4457-A4B0-104C9256A896}"/>
              </a:ext>
            </a:extLst>
          </p:cNvPr>
          <p:cNvSpPr txBox="1"/>
          <p:nvPr/>
        </p:nvSpPr>
        <p:spPr>
          <a:xfrm>
            <a:off x="214158" y="5478071"/>
            <a:ext cx="8640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PingFangSC-Light"/>
              </a:rPr>
              <a:t>The problem of the competition this year is to verify the assumption in the “backward” way, i.e., using responsive behavior of users in the system to predict their demographic features</a:t>
            </a:r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8496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90C39B3-9CFB-4A1C-BBD9-A348219FF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CIKM 2019 Alibaba E-Commerce AI Challenge</a:t>
            </a:r>
            <a:endParaRPr lang="zh-CN" altLang="en-US" sz="2800" dirty="0"/>
          </a:p>
        </p:txBody>
      </p:sp>
      <p:pic>
        <p:nvPicPr>
          <p:cNvPr id="5" name="内容占位符 4" descr="CIKM 2019 E-Commerce AI Challenge - CIKM 2019 - Google Chrome">
            <a:extLst>
              <a:ext uri="{FF2B5EF4-FFF2-40B4-BE49-F238E27FC236}">
                <a16:creationId xmlns="" xmlns:a16="http://schemas.microsoft.com/office/drawing/2014/main" id="{10B5B50D-B3B0-4271-84C1-18585072D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864" t="4449" r="12072" b="4550"/>
          <a:stretch/>
        </p:blipFill>
        <p:spPr>
          <a:xfrm>
            <a:off x="353296" y="1268760"/>
            <a:ext cx="8437409" cy="5328890"/>
          </a:xfrm>
        </p:spPr>
      </p:pic>
    </p:spTree>
    <p:extLst>
      <p:ext uri="{BB962C8B-B14F-4D97-AF65-F5344CB8AC3E}">
        <p14:creationId xmlns:p14="http://schemas.microsoft.com/office/powerpoint/2010/main" val="18087921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altLang="zh-CN" sz="4800" cap="none" dirty="0"/>
              <a:t>Paradigms of Recommender Systems</a:t>
            </a:r>
            <a:endParaRPr lang="zh-CN" altLang="en-US" sz="32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Part III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3970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400"/>
              <a:t>Outline</a:t>
            </a:r>
            <a:endParaRPr lang="el-GR" altLang="zh-CN" sz="440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84313"/>
            <a:ext cx="7980363" cy="4824412"/>
          </a:xfrm>
        </p:spPr>
        <p:txBody>
          <a:bodyPr/>
          <a:lstStyle/>
          <a:p>
            <a:pPr marL="533400" indent="-5334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dirty="0"/>
              <a:t>(1) Problem definition</a:t>
            </a:r>
          </a:p>
          <a:p>
            <a:pPr marL="533400" indent="-5334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dirty="0"/>
              <a:t>(2) Purpose and success criteria</a:t>
            </a:r>
          </a:p>
          <a:p>
            <a:pPr marL="533400" indent="-5334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dirty="0"/>
              <a:t>(3) Paradigms of recommender systems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CN" dirty="0"/>
              <a:t>Collaborative filtering 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CN" dirty="0"/>
              <a:t>Content-based filtering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CN" dirty="0"/>
              <a:t>Knowledge-based recommendations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CN" dirty="0"/>
              <a:t>Hybridization strategies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Recommender Systems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1412875"/>
            <a:ext cx="8353425" cy="1944117"/>
          </a:xfrm>
        </p:spPr>
        <p:txBody>
          <a:bodyPr/>
          <a:lstStyle/>
          <a:p>
            <a:r>
              <a:rPr lang="en-US" altLang="zh-CN" dirty="0"/>
              <a:t>Recommender systems (RS) help to match user with items</a:t>
            </a:r>
          </a:p>
          <a:p>
            <a:pPr lvl="1"/>
            <a:r>
              <a:rPr lang="en-US" altLang="zh-CN" dirty="0"/>
              <a:t>Ease information overload </a:t>
            </a:r>
          </a:p>
          <a:p>
            <a:pPr lvl="1"/>
            <a:r>
              <a:rPr lang="en-US" altLang="zh-CN" dirty="0"/>
              <a:t>Satisfy user needs for personalization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39552" y="3501008"/>
            <a:ext cx="842486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buNone/>
            </a:pPr>
            <a:r>
              <a:rPr lang="en-US" altLang="zh-CN" sz="2000" i="1" dirty="0">
                <a:cs typeface="Calibri" pitchFamily="34" charset="0"/>
              </a:rPr>
              <a:t>RS are software agents that elicit the interests and preferences of individual consumers […] and make recommendations accordingly. </a:t>
            </a:r>
          </a:p>
          <a:p>
            <a:pPr marL="0" lvl="1" indent="0">
              <a:spcBef>
                <a:spcPts val="1200"/>
              </a:spcBef>
              <a:buNone/>
            </a:pPr>
            <a:r>
              <a:rPr lang="en-US" altLang="zh-CN" sz="2000" i="1" dirty="0">
                <a:cs typeface="Calibri" pitchFamily="34" charset="0"/>
              </a:rPr>
              <a:t>They have the potential to support and improve the quality of the </a:t>
            </a:r>
            <a:br>
              <a:rPr lang="en-US" altLang="zh-CN" sz="2000" i="1" dirty="0">
                <a:cs typeface="Calibri" pitchFamily="34" charset="0"/>
              </a:rPr>
            </a:br>
            <a:r>
              <a:rPr lang="en-US" altLang="zh-CN" sz="2000" i="1" dirty="0">
                <a:cs typeface="Calibri" pitchFamily="34" charset="0"/>
              </a:rPr>
              <a:t>decisions consumers make while searching for and selecting products online</a:t>
            </a:r>
            <a:r>
              <a:rPr lang="en-US" altLang="zh-CN" sz="2000" dirty="0">
                <a:cs typeface="Calibri" pitchFamily="34" charset="0"/>
              </a:rPr>
              <a:t>.</a:t>
            </a:r>
          </a:p>
          <a:p>
            <a:pPr lvl="8" algn="r"/>
            <a:r>
              <a:rPr lang="en-US" altLang="zh-CN" sz="1400" dirty="0">
                <a:latin typeface="Calibri" pitchFamily="34" charset="0"/>
                <a:cs typeface="Calibri" pitchFamily="34" charset="0"/>
              </a:rPr>
              <a:t>&gt;&gt; (Xiao &amp; </a:t>
            </a:r>
            <a:r>
              <a:rPr lang="en-US" altLang="zh-CN" sz="1400" dirty="0" err="1">
                <a:latin typeface="Calibri" pitchFamily="34" charset="0"/>
                <a:cs typeface="Calibri" pitchFamily="34" charset="0"/>
              </a:rPr>
              <a:t>Benbasat</a:t>
            </a:r>
            <a:r>
              <a:rPr lang="en-US" altLang="zh-CN" sz="1400" dirty="0">
                <a:latin typeface="Calibri" pitchFamily="34" charset="0"/>
                <a:cs typeface="Calibri" pitchFamily="34" charset="0"/>
              </a:rPr>
              <a:t> 2007</a:t>
            </a:r>
            <a:r>
              <a:rPr lang="en-US" altLang="zh-CN" sz="1400" baseline="30000" dirty="0">
                <a:latin typeface="Calibri" pitchFamily="34" charset="0"/>
                <a:cs typeface="Calibri" pitchFamily="34" charset="0"/>
              </a:rPr>
              <a:t>1</a:t>
            </a:r>
            <a:r>
              <a:rPr lang="en-US" altLang="zh-CN" sz="1400" dirty="0">
                <a:latin typeface="Calibri" pitchFamily="34" charset="0"/>
                <a:cs typeface="Calibri" pitchFamily="34" charset="0"/>
              </a:rPr>
              <a:t>)	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79513" y="6093296"/>
            <a:ext cx="8784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1. </a:t>
            </a:r>
            <a:r>
              <a:rPr lang="en-US" altLang="zh-CN" sz="1400" b="0" dirty="0"/>
              <a:t>Xiao and </a:t>
            </a:r>
            <a:r>
              <a:rPr lang="en-US" altLang="zh-CN" sz="1400" b="0" dirty="0" err="1"/>
              <a:t>Benbasat</a:t>
            </a:r>
            <a:r>
              <a:rPr lang="en-US" altLang="zh-CN" sz="1400" b="0" dirty="0"/>
              <a:t>, </a:t>
            </a:r>
            <a:r>
              <a:rPr lang="en-US" altLang="zh-CN" sz="1400" b="0" i="1" dirty="0"/>
              <a:t>E-commerce product recommendation agents: Use, characteristics, and impact</a:t>
            </a:r>
            <a:r>
              <a:rPr lang="en-US" altLang="zh-CN" sz="1400" b="0" dirty="0"/>
              <a:t>, MIS Quarterly </a:t>
            </a:r>
            <a:r>
              <a:rPr lang="en-US" altLang="zh-CN" sz="1400" dirty="0"/>
              <a:t>31 </a:t>
            </a:r>
            <a:r>
              <a:rPr lang="en-US" altLang="zh-CN" sz="1400" b="0" dirty="0"/>
              <a:t>(2007), no. 1, 137–209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54974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Objectives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What will you get out of this class?</a:t>
            </a:r>
          </a:p>
          <a:p>
            <a:pPr lvl="1"/>
            <a:r>
              <a:rPr lang="en-US" altLang="zh-CN" dirty="0"/>
              <a:t>Understanding a specific field of AI</a:t>
            </a:r>
          </a:p>
          <a:p>
            <a:pPr lvl="1"/>
            <a:r>
              <a:rPr lang="en-US" altLang="zh-CN" dirty="0"/>
              <a:t>Basic machine learning skills</a:t>
            </a:r>
          </a:p>
          <a:p>
            <a:pPr lvl="1"/>
            <a:r>
              <a:rPr lang="en-US" altLang="zh-CN" dirty="0"/>
              <a:t>Ideas that you could transform into a startup company or academic research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47574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Recommender Systems Architecture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84" y="1256723"/>
            <a:ext cx="8323833" cy="47645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3850" y="6309320"/>
            <a:ext cx="854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</a:rPr>
              <a:t>Lu, </a:t>
            </a:r>
            <a:r>
              <a:rPr lang="en-US" altLang="zh-CN" sz="1400" dirty="0" err="1">
                <a:solidFill>
                  <a:srgbClr val="000000"/>
                </a:solidFill>
              </a:rPr>
              <a:t>Medo</a:t>
            </a:r>
            <a:r>
              <a:rPr lang="en-US" altLang="zh-CN" sz="1400" dirty="0">
                <a:solidFill>
                  <a:srgbClr val="000000"/>
                </a:solidFill>
              </a:rPr>
              <a:t>, Yeung, Zhang, Zhang, </a:t>
            </a:r>
            <a:r>
              <a:rPr lang="en-US" altLang="zh-CN" sz="1400" dirty="0" err="1">
                <a:solidFill>
                  <a:srgbClr val="000000"/>
                </a:solidFill>
              </a:rPr>
              <a:t>Zho</a:t>
            </a:r>
            <a:r>
              <a:rPr lang="en-US" altLang="zh-CN" sz="1400" dirty="0">
                <a:solidFill>
                  <a:srgbClr val="000000"/>
                </a:solidFill>
              </a:rPr>
              <a:t> (2012). Recommender systems, Physics Reports 519 (2012), pg. 9 </a:t>
            </a:r>
            <a:endParaRPr lang="zh-CN" alt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7058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Recommendation Examples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Facebook — “People You May Know”</a:t>
            </a:r>
          </a:p>
          <a:p>
            <a:r>
              <a:rPr lang="en-US" altLang="zh-CN" dirty="0"/>
              <a:t>Netflix — “Other Movies You May Enjoy”</a:t>
            </a:r>
          </a:p>
          <a:p>
            <a:r>
              <a:rPr lang="en-US" altLang="zh-CN" dirty="0"/>
              <a:t>LinkedIn — “Jobs You May Be Interested In”</a:t>
            </a:r>
          </a:p>
          <a:p>
            <a:r>
              <a:rPr lang="en-US" altLang="zh-CN" dirty="0"/>
              <a:t>Amazon — “Customer who bought this item also bought …”</a:t>
            </a:r>
          </a:p>
          <a:p>
            <a:r>
              <a:rPr lang="en-US" altLang="zh-CN" dirty="0"/>
              <a:t>Google — “Visually Similar Images”</a:t>
            </a:r>
          </a:p>
          <a:p>
            <a:r>
              <a:rPr lang="en-US" altLang="zh-CN" dirty="0"/>
              <a:t>YouTube — “Recommended Videos”</a:t>
            </a:r>
          </a:p>
          <a:p>
            <a:r>
              <a:rPr lang="en-US" altLang="zh-CN" dirty="0" err="1"/>
              <a:t>Waze</a:t>
            </a:r>
            <a:r>
              <a:rPr lang="en-US" altLang="zh-CN" dirty="0"/>
              <a:t> — “Best Route”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01235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to recommend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E-commerce product</a:t>
            </a:r>
          </a:p>
          <a:p>
            <a:r>
              <a:rPr lang="en-US" altLang="zh-CN" dirty="0"/>
              <a:t>Advertisement</a:t>
            </a:r>
          </a:p>
          <a:p>
            <a:r>
              <a:rPr lang="en-US" altLang="zh-CN" dirty="0"/>
              <a:t>Multimedia: image/video/music/audio/radio/TV</a:t>
            </a:r>
          </a:p>
          <a:p>
            <a:r>
              <a:rPr lang="en-US" altLang="zh-CN" dirty="0"/>
              <a:t>Text: tag, paper, news, webpages, book</a:t>
            </a:r>
          </a:p>
          <a:p>
            <a:r>
              <a:rPr lang="en-US" altLang="zh-CN" dirty="0"/>
              <a:t>Question in Q/A system</a:t>
            </a:r>
          </a:p>
          <a:p>
            <a:r>
              <a:rPr lang="en-US" altLang="zh-CN" dirty="0"/>
              <a:t>Location in POI-based systems, travelling</a:t>
            </a:r>
          </a:p>
          <a:p>
            <a:r>
              <a:rPr lang="en-US" altLang="zh-CN" dirty="0"/>
              <a:t>A package of different items</a:t>
            </a:r>
          </a:p>
          <a:p>
            <a:r>
              <a:rPr lang="en-US" altLang="zh-CN" dirty="0"/>
              <a:t>People: </a:t>
            </a:r>
            <a:r>
              <a:rPr lang="en-US" altLang="zh-CN" dirty="0" err="1"/>
              <a:t>followee</a:t>
            </a:r>
            <a:r>
              <a:rPr lang="en-US" altLang="zh-CN" dirty="0"/>
              <a:t>, online dating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32993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Whom to recommend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single user</a:t>
            </a:r>
          </a:p>
          <a:p>
            <a:endParaRPr lang="en-US" altLang="zh-CN" dirty="0"/>
          </a:p>
          <a:p>
            <a:r>
              <a:rPr lang="en-US" altLang="zh-CN" dirty="0"/>
              <a:t>A group of users: </a:t>
            </a:r>
          </a:p>
          <a:p>
            <a:pPr lvl="1"/>
            <a:r>
              <a:rPr lang="en-US" altLang="zh-CN" dirty="0"/>
              <a:t>E.g., family, class students, etc. </a:t>
            </a:r>
          </a:p>
          <a:p>
            <a:endParaRPr lang="en-US" altLang="zh-CN" dirty="0"/>
          </a:p>
          <a:p>
            <a:r>
              <a:rPr lang="en-US" altLang="zh-CN" dirty="0"/>
              <a:t>Reciprocal recommendation, </a:t>
            </a:r>
          </a:p>
          <a:p>
            <a:pPr lvl="1"/>
            <a:r>
              <a:rPr lang="en-US" altLang="zh-CN" dirty="0"/>
              <a:t>E.g., dating, job hunting, etc.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58102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When does a RS do its job well?</a:t>
            </a:r>
            <a:endParaRPr lang="zh-CN" altLang="en-US" dirty="0"/>
          </a:p>
        </p:txBody>
      </p:sp>
      <p:pic>
        <p:nvPicPr>
          <p:cNvPr id="1026" name="Picture 2" descr="https://wx4.sinaimg.cn/mw690/3d25cd6aly1fq5lbgtvhwj213q162wm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69" y="1196752"/>
            <a:ext cx="5165663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4645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When does a RS do its job well?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6C3482F6-47E3-4CD9-B173-34192BC58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910758"/>
            <a:ext cx="7992888" cy="383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221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When does a RS do its job well?</a:t>
            </a:r>
            <a:endParaRPr lang="zh-CN" altLang="en-US" dirty="0"/>
          </a:p>
        </p:txBody>
      </p:sp>
      <p:pic>
        <p:nvPicPr>
          <p:cNvPr id="4" name="Grafik 3" descr="long_tail_graph.g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965" y="3212976"/>
            <a:ext cx="4959734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5759615" y="1628800"/>
            <a:ext cx="3276881" cy="3747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rgbClr val="003366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003366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700">
                <a:solidFill>
                  <a:srgbClr val="003366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9pPr>
          </a:lstStyle>
          <a:p>
            <a:r>
              <a:rPr lang="en-US" b="0" dirty="0"/>
              <a:t>"Recommend widely unknown items that users might actually like!"</a:t>
            </a:r>
          </a:p>
          <a:p>
            <a:endParaRPr lang="en-US" b="0" dirty="0"/>
          </a:p>
          <a:p>
            <a:r>
              <a:rPr lang="en-US" b="0" dirty="0"/>
              <a:t>20% of items accumulate 74% of all positive ratings</a:t>
            </a:r>
          </a:p>
          <a:p>
            <a:endParaRPr lang="en-US" b="0" dirty="0"/>
          </a:p>
          <a:p>
            <a:r>
              <a:rPr lang="en-US" b="0" dirty="0"/>
              <a:t>Items rated &gt; 3 in MovieLens 100K dataset</a:t>
            </a:r>
          </a:p>
        </p:txBody>
      </p:sp>
      <p:grpSp>
        <p:nvGrpSpPr>
          <p:cNvPr id="6" name="Gruppieren 5"/>
          <p:cNvGrpSpPr/>
          <p:nvPr/>
        </p:nvGrpSpPr>
        <p:grpSpPr>
          <a:xfrm>
            <a:off x="1705934" y="2924944"/>
            <a:ext cx="3658154" cy="1944216"/>
            <a:chOff x="1709936" y="1642999"/>
            <a:chExt cx="3995936" cy="3730217"/>
          </a:xfrm>
        </p:grpSpPr>
        <p:sp>
          <p:nvSpPr>
            <p:cNvPr id="7" name="Inhaltsplatzhalter 2"/>
            <p:cNvSpPr txBox="1">
              <a:spLocks/>
            </p:cNvSpPr>
            <p:nvPr/>
          </p:nvSpPr>
          <p:spPr bwMode="auto">
            <a:xfrm>
              <a:off x="1709936" y="1642999"/>
              <a:ext cx="3995936" cy="100811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R="0" lvl="0" defTabSz="914400" eaLnBrk="0" latinLnBrk="0" hangingPunct="0">
                <a:lnSpc>
                  <a:spcPct val="90000"/>
                </a:lnSpc>
                <a:spcBef>
                  <a:spcPts val="1200"/>
                </a:spcBef>
                <a:buClrTx/>
                <a:buSzTx/>
                <a:tabLst/>
                <a:defRPr/>
              </a:pPr>
              <a:r>
                <a:rPr lang="en-US" sz="2000" dirty="0">
                  <a:solidFill>
                    <a:srgbClr val="003366"/>
                  </a:solidFill>
                  <a:latin typeface="Calibri" pitchFamily="34" charset="0"/>
                </a:rPr>
                <a:t>	Recommend items </a:t>
              </a:r>
              <a:br>
                <a:rPr lang="en-US" sz="2000" dirty="0">
                  <a:solidFill>
                    <a:srgbClr val="003366"/>
                  </a:solidFill>
                  <a:latin typeface="Calibri" pitchFamily="34" charset="0"/>
                </a:rPr>
              </a:br>
              <a:r>
                <a:rPr lang="en-US" sz="2000" dirty="0">
                  <a:solidFill>
                    <a:srgbClr val="003366"/>
                  </a:solidFill>
                  <a:latin typeface="Calibri" pitchFamily="34" charset="0"/>
                </a:rPr>
                <a:t>	from the long tail</a:t>
              </a:r>
            </a:p>
            <a:p>
              <a:pPr marL="381000" marR="0" lvl="0" indent="-381000" defTabSz="914400" eaLnBrk="0" latinLnBrk="0" hangingPunct="0">
                <a:lnSpc>
                  <a:spcPct val="90000"/>
                </a:lnSpc>
                <a:spcBef>
                  <a:spcPts val="1200"/>
                </a:spcBef>
                <a:buClrTx/>
                <a:buSzTx/>
                <a:buFont typeface="Wingdings" pitchFamily="2" charset="2"/>
                <a:buChar char="§"/>
                <a:tabLst/>
                <a:defRPr/>
              </a:pPr>
              <a:endParaRPr lang="en-US" sz="2000" dirty="0">
                <a:solidFill>
                  <a:srgbClr val="003366"/>
                </a:solidFill>
                <a:latin typeface="Calibri" pitchFamily="34" charset="0"/>
              </a:endParaRPr>
            </a:p>
          </p:txBody>
        </p:sp>
        <p:grpSp>
          <p:nvGrpSpPr>
            <p:cNvPr id="8" name="Gruppieren 7"/>
            <p:cNvGrpSpPr/>
            <p:nvPr/>
          </p:nvGrpSpPr>
          <p:grpSpPr>
            <a:xfrm>
              <a:off x="2987824" y="5085184"/>
              <a:ext cx="2160240" cy="288032"/>
              <a:chOff x="2987824" y="5085184"/>
              <a:chExt cx="2160240" cy="288032"/>
            </a:xfrm>
          </p:grpSpPr>
          <p:sp>
            <p:nvSpPr>
              <p:cNvPr id="9" name="Pfeil nach oben 8"/>
              <p:cNvSpPr/>
              <p:nvPr/>
            </p:nvSpPr>
            <p:spPr bwMode="auto">
              <a:xfrm>
                <a:off x="2987824" y="5085184"/>
                <a:ext cx="144016" cy="216024"/>
              </a:xfrm>
              <a:prstGeom prst="upArrow">
                <a:avLst/>
              </a:prstGeom>
              <a:solidFill>
                <a:srgbClr val="C0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pitchFamily="-112" charset="-128"/>
                </a:endParaRPr>
              </a:p>
            </p:txBody>
          </p:sp>
          <p:sp>
            <p:nvSpPr>
              <p:cNvPr id="10" name="Pfeil nach oben 9"/>
              <p:cNvSpPr/>
              <p:nvPr/>
            </p:nvSpPr>
            <p:spPr bwMode="auto">
              <a:xfrm>
                <a:off x="3707904" y="5157192"/>
                <a:ext cx="144016" cy="216024"/>
              </a:xfrm>
              <a:prstGeom prst="upArrow">
                <a:avLst/>
              </a:prstGeom>
              <a:solidFill>
                <a:srgbClr val="C0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pitchFamily="-112" charset="-128"/>
                </a:endParaRPr>
              </a:p>
            </p:txBody>
          </p:sp>
          <p:sp>
            <p:nvSpPr>
              <p:cNvPr id="11" name="Pfeil nach oben 10"/>
              <p:cNvSpPr/>
              <p:nvPr/>
            </p:nvSpPr>
            <p:spPr bwMode="auto">
              <a:xfrm>
                <a:off x="4427984" y="5157192"/>
                <a:ext cx="144016" cy="216024"/>
              </a:xfrm>
              <a:prstGeom prst="upArrow">
                <a:avLst/>
              </a:prstGeom>
              <a:solidFill>
                <a:srgbClr val="C0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pitchFamily="-112" charset="-128"/>
                </a:endParaRPr>
              </a:p>
            </p:txBody>
          </p:sp>
          <p:sp>
            <p:nvSpPr>
              <p:cNvPr id="12" name="Pfeil nach oben 11"/>
              <p:cNvSpPr/>
              <p:nvPr/>
            </p:nvSpPr>
            <p:spPr bwMode="auto">
              <a:xfrm>
                <a:off x="5004048" y="5157192"/>
                <a:ext cx="144016" cy="216024"/>
              </a:xfrm>
              <a:prstGeom prst="upArrow">
                <a:avLst/>
              </a:prstGeom>
              <a:solidFill>
                <a:srgbClr val="C0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pitchFamily="-112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8608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Potential Value of Recommendation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3366FF"/>
                </a:solidFill>
              </a:rPr>
              <a:t>For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3366FF"/>
                </a:solidFill>
              </a:rPr>
              <a:t>providers</a:t>
            </a:r>
            <a:r>
              <a:rPr lang="en-US" altLang="zh-CN" dirty="0"/>
              <a:t>: </a:t>
            </a:r>
          </a:p>
          <a:p>
            <a:pPr lvl="1"/>
            <a:r>
              <a:rPr lang="en-US" altLang="zh-CN" dirty="0"/>
              <a:t>Change </a:t>
            </a:r>
            <a:r>
              <a:rPr lang="en-US" altLang="zh-CN" i="1" dirty="0"/>
              <a:t>user behavior </a:t>
            </a:r>
            <a:r>
              <a:rPr lang="en-US" altLang="zh-CN" dirty="0"/>
              <a:t>in desired directions</a:t>
            </a:r>
          </a:p>
          <a:p>
            <a:pPr lvl="1"/>
            <a:r>
              <a:rPr lang="en-US" altLang="zh-CN" dirty="0"/>
              <a:t>Create additional </a:t>
            </a:r>
            <a:r>
              <a:rPr lang="en-US" altLang="zh-CN" i="1" dirty="0"/>
              <a:t>demand</a:t>
            </a:r>
          </a:p>
          <a:p>
            <a:pPr lvl="1"/>
            <a:r>
              <a:rPr lang="en-US" altLang="zh-CN" dirty="0"/>
              <a:t>Increase (short term) </a:t>
            </a:r>
            <a:r>
              <a:rPr lang="en-US" altLang="zh-CN" i="1" dirty="0"/>
              <a:t>business success</a:t>
            </a:r>
          </a:p>
          <a:p>
            <a:pPr lvl="1"/>
            <a:r>
              <a:rPr lang="en-US" altLang="zh-CN" dirty="0"/>
              <a:t>Enable item “discoverability”</a:t>
            </a:r>
          </a:p>
          <a:p>
            <a:pPr lvl="1"/>
            <a:r>
              <a:rPr lang="en-US" altLang="zh-CN" dirty="0"/>
              <a:t>Increase activity on the site and </a:t>
            </a:r>
            <a:r>
              <a:rPr lang="en-US" altLang="zh-CN" i="1" dirty="0"/>
              <a:t>user engagement</a:t>
            </a:r>
          </a:p>
          <a:p>
            <a:pPr lvl="1"/>
            <a:r>
              <a:rPr lang="en-US" altLang="zh-CN" dirty="0"/>
              <a:t>Provide a valuable </a:t>
            </a:r>
            <a:r>
              <a:rPr lang="en-US" altLang="zh-CN" i="1" dirty="0"/>
              <a:t>add‐on service</a:t>
            </a:r>
          </a:p>
          <a:p>
            <a:pPr lvl="1"/>
            <a:r>
              <a:rPr lang="en-US" altLang="zh-CN" i="1" dirty="0"/>
              <a:t>Learn more </a:t>
            </a:r>
            <a:r>
              <a:rPr lang="en-US" altLang="zh-CN" dirty="0"/>
              <a:t>about the customers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41040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Recommendation Value</a:t>
            </a:r>
            <a:endParaRPr lang="zh-CN" altLang="en-US" dirty="0"/>
          </a:p>
        </p:txBody>
      </p:sp>
      <p:graphicFrame>
        <p:nvGraphicFramePr>
          <p:cNvPr id="5" name="Chart 12"/>
          <p:cNvGraphicFramePr/>
          <p:nvPr/>
        </p:nvGraphicFramePr>
        <p:xfrm>
          <a:off x="1187624" y="1628800"/>
          <a:ext cx="6312024" cy="4192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0995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Recommendation Value (2)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07" y="1610098"/>
            <a:ext cx="7518586" cy="347508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12707" y="5650707"/>
            <a:ext cx="6643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Taobao</a:t>
            </a:r>
            <a:r>
              <a:rPr lang="en-US" altLang="zh-CN" dirty="0"/>
              <a:t>: 158 billion (</a:t>
            </a:r>
            <a:r>
              <a:rPr lang="en-US" altLang="zh-CN" dirty="0" err="1"/>
              <a:t>Alibaba</a:t>
            </a:r>
            <a:r>
              <a:rPr lang="en-US" altLang="zh-CN" dirty="0"/>
              <a:t>) * 75% (from </a:t>
            </a:r>
            <a:r>
              <a:rPr lang="en-US" altLang="zh-CN" dirty="0" err="1"/>
              <a:t>Taobao</a:t>
            </a:r>
            <a:r>
              <a:rPr lang="en-US" altLang="zh-CN" dirty="0"/>
              <a:t>) * 80% (Rec) </a:t>
            </a:r>
          </a:p>
          <a:p>
            <a:r>
              <a:rPr lang="en-US" altLang="zh-CN" dirty="0"/>
              <a:t>              = 94.8 billion (in 2017)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569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Textbooks</a:t>
            </a:r>
            <a:endParaRPr lang="zh-CN" altLang="en-US" dirty="0"/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522" y="1337642"/>
            <a:ext cx="3706466" cy="4988702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3" r="28371"/>
          <a:stretch/>
        </p:blipFill>
        <p:spPr>
          <a:xfrm>
            <a:off x="611560" y="1337159"/>
            <a:ext cx="3456384" cy="4891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35496" y="6295745"/>
            <a:ext cx="4775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4"/>
              </a:rPr>
              <a:t>http://product.dangdang.com/26509978.html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90510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Recommendation Value (3)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1412875"/>
            <a:ext cx="8353425" cy="4392389"/>
          </a:xfrm>
        </p:spPr>
        <p:txBody>
          <a:bodyPr/>
          <a:lstStyle/>
          <a:p>
            <a:r>
              <a:rPr lang="en-US" altLang="zh-CN" dirty="0" err="1"/>
              <a:t>Panaqiotis</a:t>
            </a:r>
            <a:r>
              <a:rPr lang="en-US" altLang="zh-CN" dirty="0"/>
              <a:t> &amp; Alexander (2015)</a:t>
            </a:r>
            <a:r>
              <a:rPr lang="en-US" altLang="zh-CN" baseline="30000" dirty="0"/>
              <a:t>2</a:t>
            </a:r>
          </a:p>
          <a:p>
            <a:endParaRPr lang="en-US" altLang="zh-CN" dirty="0"/>
          </a:p>
          <a:p>
            <a:pPr marL="0" indent="0" algn="ctr">
              <a:buNone/>
            </a:pPr>
            <a:r>
              <a:rPr lang="en-US" altLang="zh-CN" dirty="0"/>
              <a:t>“10% recommendations increase lead to 6.7% product demand increase”</a:t>
            </a:r>
          </a:p>
          <a:p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179513" y="6093296"/>
            <a:ext cx="8784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2. </a:t>
            </a:r>
            <a:r>
              <a:rPr lang="en-US" altLang="zh-CN" sz="1400" dirty="0" err="1">
                <a:cs typeface="Verdana" pitchFamily="34" charset="0"/>
              </a:rPr>
              <a:t>Panaqiotis</a:t>
            </a:r>
            <a:r>
              <a:rPr lang="en-US" altLang="zh-CN" sz="1400" dirty="0">
                <a:cs typeface="Verdana" pitchFamily="34" charset="0"/>
              </a:rPr>
              <a:t> and Alexander, The Business Value of Recommendations: A Privacy-Preserving Econometric Analysis, ICIS 2015. </a:t>
            </a:r>
            <a:endParaRPr lang="en-US" altLang="zh-CN" sz="100" dirty="0"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4569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094733"/>
            <a:ext cx="4896544" cy="3918443"/>
          </a:xfrm>
          <a:prstGeom prst="rect">
            <a:avLst/>
          </a:prstGeom>
        </p:spPr>
      </p:pic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5301208"/>
            <a:ext cx="7300593" cy="120406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Recommendation Value (4)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220072" y="1320668"/>
            <a:ext cx="24040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/>
              <a:t>Weibo</a:t>
            </a:r>
            <a:r>
              <a:rPr lang="en-US" altLang="zh-CN" sz="2400" dirty="0"/>
              <a:t> fans: 276</a:t>
            </a:r>
          </a:p>
          <a:p>
            <a:r>
              <a:rPr lang="en-US" altLang="zh-CN" sz="2400" dirty="0" err="1"/>
              <a:t>Toutiao</a:t>
            </a:r>
            <a:r>
              <a:rPr lang="en-US" altLang="zh-CN" sz="2400" dirty="0"/>
              <a:t> fans: 0</a:t>
            </a:r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5263928" y="2857172"/>
            <a:ext cx="39885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Baseline: </a:t>
            </a:r>
          </a:p>
          <a:p>
            <a:endParaRPr lang="en-US" altLang="zh-CN" sz="2400" dirty="0"/>
          </a:p>
          <a:p>
            <a:r>
              <a:rPr lang="en-US" altLang="zh-CN" sz="2400" dirty="0"/>
              <a:t>345 reads in </a:t>
            </a:r>
            <a:r>
              <a:rPr lang="en-US" altLang="zh-CN" sz="2400" dirty="0" err="1"/>
              <a:t>WeChat</a:t>
            </a:r>
            <a:endParaRPr lang="en-US" altLang="zh-CN" sz="2400" dirty="0"/>
          </a:p>
          <a:p>
            <a:r>
              <a:rPr lang="en-US" altLang="zh-CN" sz="2400" dirty="0"/>
              <a:t>with 1304 </a:t>
            </a:r>
            <a:r>
              <a:rPr lang="en-US" altLang="zh-CN" sz="2400" dirty="0" err="1"/>
              <a:t>sendings</a:t>
            </a:r>
            <a:r>
              <a:rPr lang="en-US" altLang="zh-CN" sz="2400" dirty="0"/>
              <a:t>, labeled</a:t>
            </a:r>
          </a:p>
          <a:p>
            <a:r>
              <a:rPr lang="en-US" altLang="zh-CN" sz="2400" dirty="0"/>
              <a:t>as favors by 7 users</a:t>
            </a:r>
          </a:p>
        </p:txBody>
      </p:sp>
      <p:sp>
        <p:nvSpPr>
          <p:cNvPr id="9" name="矩形 8"/>
          <p:cNvSpPr/>
          <p:nvPr/>
        </p:nvSpPr>
        <p:spPr>
          <a:xfrm>
            <a:off x="551570" y="4729252"/>
            <a:ext cx="100811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24990" y="6103507"/>
            <a:ext cx="187220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995936" y="6090471"/>
            <a:ext cx="1543477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1571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BA39E7D-5F24-4088-A3E7-D8A3793E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681" y="260350"/>
            <a:ext cx="8640638" cy="784225"/>
          </a:xfrm>
        </p:spPr>
        <p:txBody>
          <a:bodyPr/>
          <a:lstStyle/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课堂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思辨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我们需要什么样的推荐系统？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C760CCF6-D680-46DC-BC8D-F953C89D6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你遇到什么样的奇葩推荐？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你认为什么才是好的推荐？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你觉得未来的推荐系统应该是什么样的？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30152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-360548" y="800708"/>
            <a:ext cx="1008112" cy="80222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990600" lvl="1" indent="-457200">
              <a:buClr>
                <a:srgbClr val="0070C0"/>
              </a:buClr>
              <a:buSzPct val="55000"/>
              <a:buFont typeface="Wingdings" panose="05000000000000000000" pitchFamily="2" charset="2"/>
              <a:buChar char="p"/>
              <a:defRPr/>
            </a:pPr>
            <a:endParaRPr lang="zh-CN" altLang="en-US" sz="3200" dirty="0">
              <a:ea typeface="黑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fld id="{8E0D91EF-3D32-4882-B113-3DC262B32B82}" type="slidenum">
              <a:rPr kumimoji="0" lang="zh-CN" altLang="en-US" sz="1400" b="0" smtClean="0">
                <a:cs typeface="Times New Roman" panose="02020603050405020304" pitchFamily="18" charset="0"/>
              </a:rPr>
              <a:pPr/>
              <a:t>63</a:t>
            </a:fld>
            <a:endParaRPr kumimoji="0" lang="en-US" altLang="zh-CN" sz="1400" b="0" dirty="0">
              <a:cs typeface="Times New Roman" panose="02020603050405020304" pitchFamily="18" charset="0"/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title" idx="4294967295"/>
          </p:nvPr>
        </p:nvSpPr>
        <p:spPr>
          <a:xfrm>
            <a:off x="3923928" y="296115"/>
            <a:ext cx="4827960" cy="533400"/>
          </a:xfrm>
        </p:spPr>
        <p:txBody>
          <a:bodyPr/>
          <a:lstStyle/>
          <a:p>
            <a:pPr>
              <a:defRPr/>
            </a:pPr>
            <a:r>
              <a:rPr lang="zh-CN" altLang="en-US" sz="38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推荐系统的现有问题</a:t>
            </a:r>
          </a:p>
        </p:txBody>
      </p:sp>
      <p:sp>
        <p:nvSpPr>
          <p:cNvPr id="14" name="矩形 13"/>
          <p:cNvSpPr/>
          <p:nvPr/>
        </p:nvSpPr>
        <p:spPr>
          <a:xfrm>
            <a:off x="323528" y="1124744"/>
            <a:ext cx="87009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533400" eaLnBrk="1" hangingPunct="1">
              <a:spcBef>
                <a:spcPct val="20000"/>
              </a:spcBef>
              <a:buClr>
                <a:srgbClr val="0070C0"/>
              </a:buClr>
              <a:buSzPct val="100000"/>
              <a:buFont typeface="Wingdings" pitchFamily="2" charset="2"/>
              <a:buChar char="p"/>
              <a:defRPr/>
            </a:pPr>
            <a:r>
              <a:rPr lang="en-US" altLang="zh-CN" sz="2800" dirty="0" smtClean="0">
                <a:ea typeface="黑体" pitchFamily="49" charset="-122"/>
                <a:cs typeface="Times New Roman" panose="02020603050405020304" pitchFamily="18" charset="0"/>
              </a:rPr>
              <a:t>“</a:t>
            </a:r>
            <a:r>
              <a:rPr lang="zh-CN" altLang="en-US" sz="2800" dirty="0" smtClean="0">
                <a:ea typeface="黑体" pitchFamily="49" charset="-122"/>
                <a:cs typeface="Times New Roman" panose="02020603050405020304" pitchFamily="18" charset="0"/>
              </a:rPr>
              <a:t>逃离推荐算法</a:t>
            </a:r>
            <a:r>
              <a:rPr lang="en-US" altLang="zh-CN" sz="2800" dirty="0" smtClean="0">
                <a:ea typeface="黑体" pitchFamily="49" charset="-122"/>
                <a:cs typeface="Times New Roman" panose="02020603050405020304" pitchFamily="18" charset="0"/>
              </a:rPr>
              <a:t>”</a:t>
            </a:r>
            <a:endParaRPr lang="zh-CN" altLang="en-US" sz="2800" dirty="0">
              <a:ea typeface="黑体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98004F60-F98C-4525-97CA-ED38C1E39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1" y="1772816"/>
            <a:ext cx="2870325" cy="5094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C69D76CD-657B-4ED9-9125-CAEB3E556B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837" y="1763174"/>
            <a:ext cx="2870325" cy="5094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62997F66-B03C-4745-B87F-F7B1BD1B80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343" y="1772816"/>
            <a:ext cx="2870326" cy="5094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850533"/>
      </p:ext>
    </p:extLst>
  </p:cSld>
  <p:clrMapOvr>
    <a:masterClrMapping/>
  </p:clrMapOvr>
  <p:transition advTm="27093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-360548" y="800708"/>
            <a:ext cx="1008112" cy="80222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990600" lvl="1" indent="-457200">
              <a:buClr>
                <a:srgbClr val="0070C0"/>
              </a:buClr>
              <a:buSzPct val="55000"/>
              <a:buFont typeface="Wingdings" panose="05000000000000000000" pitchFamily="2" charset="2"/>
              <a:buChar char="p"/>
              <a:defRPr/>
            </a:pPr>
            <a:endParaRPr lang="zh-CN" altLang="en-US" sz="3200" dirty="0">
              <a:ea typeface="黑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fld id="{8E0D91EF-3D32-4882-B113-3DC262B32B82}" type="slidenum">
              <a:rPr kumimoji="0" lang="zh-CN" altLang="en-US" sz="1400" b="0" smtClean="0">
                <a:cs typeface="Times New Roman" panose="02020603050405020304" pitchFamily="18" charset="0"/>
              </a:rPr>
              <a:pPr/>
              <a:t>64</a:t>
            </a:fld>
            <a:endParaRPr kumimoji="0" lang="en-US" altLang="zh-CN" sz="1400" b="0" dirty="0">
              <a:cs typeface="Times New Roman" panose="02020603050405020304" pitchFamily="18" charset="0"/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title" idx="4294967295"/>
          </p:nvPr>
        </p:nvSpPr>
        <p:spPr>
          <a:xfrm>
            <a:off x="3923928" y="296115"/>
            <a:ext cx="4827960" cy="533400"/>
          </a:xfrm>
        </p:spPr>
        <p:txBody>
          <a:bodyPr/>
          <a:lstStyle/>
          <a:p>
            <a:pPr>
              <a:defRPr/>
            </a:pPr>
            <a:r>
              <a:rPr lang="zh-CN" altLang="en-US" sz="38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推荐系统的现有问题</a:t>
            </a:r>
          </a:p>
        </p:txBody>
      </p:sp>
      <p:sp>
        <p:nvSpPr>
          <p:cNvPr id="14" name="矩形 13"/>
          <p:cNvSpPr/>
          <p:nvPr/>
        </p:nvSpPr>
        <p:spPr>
          <a:xfrm>
            <a:off x="323528" y="1124744"/>
            <a:ext cx="87009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533400" eaLnBrk="1" hangingPunct="1">
              <a:spcBef>
                <a:spcPct val="20000"/>
              </a:spcBef>
              <a:buClr>
                <a:srgbClr val="0070C0"/>
              </a:buClr>
              <a:buSzPct val="100000"/>
              <a:buFont typeface="Wingdings" pitchFamily="2" charset="2"/>
              <a:buChar char="p"/>
              <a:defRPr/>
            </a:pPr>
            <a:r>
              <a:rPr lang="en-US" altLang="zh-CN" sz="2800" dirty="0" smtClean="0">
                <a:ea typeface="黑体" pitchFamily="49" charset="-122"/>
                <a:cs typeface="Times New Roman" panose="02020603050405020304" pitchFamily="18" charset="0"/>
              </a:rPr>
              <a:t>“</a:t>
            </a:r>
            <a:r>
              <a:rPr lang="zh-CN" altLang="en-US" sz="2800" dirty="0" smtClean="0">
                <a:ea typeface="黑体" pitchFamily="49" charset="-122"/>
                <a:cs typeface="Times New Roman" panose="02020603050405020304" pitchFamily="18" charset="0"/>
              </a:rPr>
              <a:t>逃离推荐算法</a:t>
            </a:r>
            <a:r>
              <a:rPr lang="en-US" altLang="zh-CN" sz="2800" dirty="0" smtClean="0">
                <a:ea typeface="黑体" pitchFamily="49" charset="-122"/>
                <a:cs typeface="Times New Roman" panose="02020603050405020304" pitchFamily="18" charset="0"/>
              </a:rPr>
              <a:t>”</a:t>
            </a:r>
            <a:endParaRPr lang="zh-CN" altLang="en-US" sz="2800" dirty="0">
              <a:ea typeface="黑体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6680" t="5175" r="6678" b="17673"/>
          <a:stretch/>
        </p:blipFill>
        <p:spPr>
          <a:xfrm>
            <a:off x="2686919" y="1772816"/>
            <a:ext cx="3770162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94319"/>
      </p:ext>
    </p:extLst>
  </p:cSld>
  <p:clrMapOvr>
    <a:masterClrMapping/>
  </p:clrMapOvr>
  <p:transition advTm="27093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Potential Value of Recommendation (2)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3366FF"/>
                </a:solidFill>
              </a:rPr>
              <a:t>For users: </a:t>
            </a:r>
          </a:p>
          <a:p>
            <a:pPr lvl="1"/>
            <a:r>
              <a:rPr lang="en-US" altLang="zh-CN" dirty="0"/>
              <a:t>Help users find objects that match their </a:t>
            </a:r>
            <a:r>
              <a:rPr lang="en-US" altLang="zh-CN" i="1" dirty="0">
                <a:solidFill>
                  <a:schemeClr val="accent1"/>
                </a:solidFill>
              </a:rPr>
              <a:t>long‐term preferences</a:t>
            </a:r>
            <a:r>
              <a:rPr lang="en-US" altLang="zh-CN" dirty="0"/>
              <a:t> (information filtering)</a:t>
            </a:r>
          </a:p>
          <a:p>
            <a:pPr lvl="1"/>
            <a:r>
              <a:rPr lang="en-US" altLang="zh-CN" dirty="0"/>
              <a:t>Help users explore the item space and improve </a:t>
            </a:r>
            <a:r>
              <a:rPr lang="en-US" altLang="zh-CN" i="1" dirty="0">
                <a:solidFill>
                  <a:schemeClr val="accent1"/>
                </a:solidFill>
              </a:rPr>
              <a:t>decision making</a:t>
            </a:r>
          </a:p>
          <a:p>
            <a:pPr lvl="1"/>
            <a:r>
              <a:rPr lang="en-US" altLang="zh-CN" dirty="0"/>
              <a:t>Make contextual recommendations, e.g.,</a:t>
            </a:r>
          </a:p>
          <a:p>
            <a:pPr lvl="2"/>
            <a:r>
              <a:rPr lang="en-US" altLang="zh-CN" dirty="0"/>
              <a:t>Show alternatives</a:t>
            </a:r>
          </a:p>
          <a:p>
            <a:pPr lvl="2"/>
            <a:r>
              <a:rPr lang="en-US" altLang="zh-CN" dirty="0"/>
              <a:t>Show accessories</a:t>
            </a:r>
          </a:p>
          <a:p>
            <a:pPr lvl="1"/>
            <a:r>
              <a:rPr lang="en-US" altLang="zh-CN" i="1" dirty="0">
                <a:solidFill>
                  <a:schemeClr val="accent1"/>
                </a:solidFill>
              </a:rPr>
              <a:t>Remind</a:t>
            </a:r>
            <a:r>
              <a:rPr lang="en-US" altLang="zh-CN" dirty="0"/>
              <a:t> users of what they liked in the past</a:t>
            </a:r>
          </a:p>
          <a:p>
            <a:pPr lvl="1"/>
            <a:r>
              <a:rPr lang="en-US" altLang="zh-CN" dirty="0"/>
              <a:t>Actively </a:t>
            </a:r>
            <a:r>
              <a:rPr lang="en-US" altLang="zh-CN" i="1" dirty="0">
                <a:solidFill>
                  <a:schemeClr val="accent1"/>
                </a:solidFill>
              </a:rPr>
              <a:t>notify</a:t>
            </a:r>
            <a:r>
              <a:rPr lang="en-US" altLang="zh-CN" dirty="0"/>
              <a:t> consumers of relevant content</a:t>
            </a:r>
          </a:p>
          <a:p>
            <a:pPr lvl="1"/>
            <a:r>
              <a:rPr lang="en-US" altLang="zh-CN" dirty="0"/>
              <a:t>Influence others, help others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86340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Potential Value of Recommendation (3)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rgbClr val="3366FF"/>
                </a:solidFill>
              </a:rPr>
              <a:t>Multi‐stakeholder considerations: </a:t>
            </a:r>
          </a:p>
          <a:p>
            <a:pPr lvl="1"/>
            <a:r>
              <a:rPr lang="en-US" altLang="zh-CN" sz="2800" dirty="0"/>
              <a:t>When goals are </a:t>
            </a:r>
            <a:r>
              <a:rPr lang="en-US" altLang="zh-CN" sz="2800" i="1" dirty="0">
                <a:solidFill>
                  <a:schemeClr val="accent1"/>
                </a:solidFill>
              </a:rPr>
              <a:t>fully aligned</a:t>
            </a:r>
          </a:p>
          <a:p>
            <a:pPr lvl="2"/>
            <a:r>
              <a:rPr lang="en-US" altLang="zh-CN" sz="2400" dirty="0"/>
              <a:t>Better recommendations can lead to more satisfied, returning customers who find what they need</a:t>
            </a:r>
          </a:p>
          <a:p>
            <a:pPr lvl="2"/>
            <a:r>
              <a:rPr lang="en-US" altLang="zh-CN" sz="2400" dirty="0"/>
              <a:t>This is one implicit assumption of academic research </a:t>
            </a:r>
          </a:p>
          <a:p>
            <a:pPr lvl="1"/>
            <a:r>
              <a:rPr lang="en-US" altLang="zh-CN" sz="2800" dirty="0"/>
              <a:t>When there can be a </a:t>
            </a:r>
            <a:r>
              <a:rPr lang="en-US" altLang="zh-CN" sz="2800" i="1" dirty="0">
                <a:solidFill>
                  <a:schemeClr val="accent1"/>
                </a:solidFill>
              </a:rPr>
              <a:t>goal conflict</a:t>
            </a:r>
          </a:p>
          <a:p>
            <a:pPr lvl="2"/>
            <a:r>
              <a:rPr lang="en-US" altLang="zh-CN" sz="2400" dirty="0"/>
              <a:t>Not all recommendable items may have the same business value</a:t>
            </a:r>
          </a:p>
          <a:p>
            <a:pPr lvl="2"/>
            <a:r>
              <a:rPr lang="en-US" altLang="zh-CN" sz="2400" dirty="0"/>
              <a:t>From a business perspective, it might be better to recommend items with a higher sales margin, as long as the recommendations are still reasonable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581004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Potential Value of Recommendation (4)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1412875"/>
            <a:ext cx="8748712" cy="4967288"/>
          </a:xfrm>
        </p:spPr>
        <p:txBody>
          <a:bodyPr/>
          <a:lstStyle/>
          <a:p>
            <a:r>
              <a:rPr lang="en-US" altLang="zh-CN" sz="3200" dirty="0">
                <a:solidFill>
                  <a:srgbClr val="3366FF"/>
                </a:solidFill>
              </a:rPr>
              <a:t>Multi‐stakeholder considerations: </a:t>
            </a:r>
          </a:p>
          <a:p>
            <a:pPr lvl="1"/>
            <a:r>
              <a:rPr lang="en-US" altLang="zh-CN" sz="2800" dirty="0"/>
              <a:t>An even more complex example</a:t>
            </a:r>
          </a:p>
          <a:p>
            <a:pPr lvl="2"/>
            <a:r>
              <a:rPr lang="en-US" altLang="zh-CN" sz="2400" dirty="0"/>
              <a:t>Consider a </a:t>
            </a:r>
            <a:r>
              <a:rPr lang="en-US" altLang="zh-CN" sz="2400" i="1" dirty="0">
                <a:solidFill>
                  <a:schemeClr val="accent1"/>
                </a:solidFill>
              </a:rPr>
              <a:t>hotel booking site</a:t>
            </a:r>
            <a:r>
              <a:rPr lang="en-US" altLang="zh-CN" sz="2400" dirty="0"/>
              <a:t>, where hotels pay </a:t>
            </a:r>
            <a:r>
              <a:rPr lang="en-US" altLang="zh-CN" sz="2800" dirty="0"/>
              <a:t>commissions </a:t>
            </a:r>
            <a:r>
              <a:rPr lang="en-US" altLang="zh-CN" sz="2400" dirty="0"/>
              <a:t>when they are booked through the site</a:t>
            </a:r>
          </a:p>
          <a:p>
            <a:pPr lvl="1"/>
            <a:r>
              <a:rPr lang="en-US" altLang="zh-CN" sz="2800" dirty="0"/>
              <a:t>Potential goals for the stakeholders</a:t>
            </a:r>
          </a:p>
          <a:p>
            <a:pPr lvl="2"/>
            <a:r>
              <a:rPr lang="en-US" altLang="zh-CN" sz="2400" dirty="0"/>
              <a:t>Consumer</a:t>
            </a:r>
            <a:r>
              <a:rPr lang="zh-CN" altLang="en-US" sz="2400" dirty="0"/>
              <a:t>：</a:t>
            </a:r>
            <a:r>
              <a:rPr lang="en-US" altLang="zh-CN" sz="2400" dirty="0"/>
              <a:t>Find a hotel that matches the </a:t>
            </a:r>
            <a:r>
              <a:rPr lang="en-US" altLang="zh-CN" sz="2400" dirty="0">
                <a:solidFill>
                  <a:schemeClr val="accent1"/>
                </a:solidFill>
              </a:rPr>
              <a:t>needs</a:t>
            </a:r>
            <a:r>
              <a:rPr lang="en-US" altLang="zh-CN" sz="2400" dirty="0"/>
              <a:t> and represents the best </a:t>
            </a:r>
            <a:r>
              <a:rPr lang="en-US" altLang="zh-CN" sz="2400" dirty="0">
                <a:solidFill>
                  <a:schemeClr val="accent1"/>
                </a:solidFill>
              </a:rPr>
              <a:t>value for money </a:t>
            </a:r>
            <a:r>
              <a:rPr lang="en-US" altLang="zh-CN" sz="2400" dirty="0"/>
              <a:t>(2 goals already)</a:t>
            </a:r>
          </a:p>
          <a:p>
            <a:pPr lvl="2"/>
            <a:r>
              <a:rPr lang="en-US" altLang="zh-CN" sz="2400" dirty="0"/>
              <a:t>Booking site</a:t>
            </a:r>
            <a:r>
              <a:rPr lang="zh-CN" altLang="en-US" sz="2400" dirty="0"/>
              <a:t>：</a:t>
            </a:r>
            <a:r>
              <a:rPr lang="en-US" altLang="zh-CN" sz="2400" dirty="0"/>
              <a:t>Help users find a </a:t>
            </a:r>
            <a:r>
              <a:rPr lang="en-US" altLang="zh-CN" sz="2400" dirty="0">
                <a:solidFill>
                  <a:schemeClr val="accent1"/>
                </a:solidFill>
              </a:rPr>
              <a:t>matching deal</a:t>
            </a:r>
            <a:r>
              <a:rPr lang="en-US" altLang="zh-CN" sz="2400" dirty="0"/>
              <a:t>, also </a:t>
            </a:r>
            <a:r>
              <a:rPr lang="en-US" altLang="zh-CN" sz="2400" dirty="0">
                <a:solidFill>
                  <a:schemeClr val="accent1"/>
                </a:solidFill>
              </a:rPr>
              <a:t>maximize commission</a:t>
            </a:r>
          </a:p>
          <a:p>
            <a:pPr lvl="2"/>
            <a:r>
              <a:rPr lang="en-US" altLang="zh-CN" sz="2400" dirty="0"/>
              <a:t>Hotel</a:t>
            </a:r>
            <a:r>
              <a:rPr lang="zh-CN" altLang="en-US" sz="2400" dirty="0"/>
              <a:t>：</a:t>
            </a:r>
            <a:r>
              <a:rPr lang="en-US" altLang="zh-CN" sz="2400" dirty="0">
                <a:solidFill>
                  <a:schemeClr val="accent1"/>
                </a:solidFill>
              </a:rPr>
              <a:t>Maximize revenue </a:t>
            </a:r>
            <a:r>
              <a:rPr lang="en-US" altLang="zh-CN" sz="2400" dirty="0"/>
              <a:t>and/or maximize </a:t>
            </a:r>
            <a:r>
              <a:rPr lang="en-US" altLang="zh-CN" sz="2400" dirty="0">
                <a:solidFill>
                  <a:schemeClr val="accent1"/>
                </a:solidFill>
              </a:rPr>
              <a:t>occupancy rate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0435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Recommendation Problem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RS seen as a function</a:t>
            </a:r>
            <a:r>
              <a:rPr lang="en-US" altLang="zh-CN" dirty="0"/>
              <a:t>: </a:t>
            </a:r>
          </a:p>
          <a:p>
            <a:pPr lvl="1"/>
            <a:r>
              <a:rPr lang="en-US" altLang="zh-CN" dirty="0"/>
              <a:t>to estimate a utility function that automatically predicts how (and to what extent) a user will like an item. </a:t>
            </a:r>
          </a:p>
          <a:p>
            <a:pPr>
              <a:spcBef>
                <a:spcPts val="1800"/>
              </a:spcBef>
            </a:pPr>
            <a:r>
              <a:rPr lang="en-US" altLang="zh-CN" b="1" dirty="0"/>
              <a:t>Given:</a:t>
            </a:r>
          </a:p>
          <a:p>
            <a:pPr lvl="1"/>
            <a:r>
              <a:rPr lang="en-US" altLang="zh-CN" dirty="0"/>
              <a:t>User profile (e.g., ratings, preferences, demographics)</a:t>
            </a:r>
          </a:p>
          <a:p>
            <a:pPr lvl="1"/>
            <a:r>
              <a:rPr lang="en-US" altLang="zh-CN" dirty="0"/>
              <a:t>Item profile (e.g., description, content)</a:t>
            </a:r>
          </a:p>
          <a:p>
            <a:pPr>
              <a:spcBef>
                <a:spcPts val="1800"/>
              </a:spcBef>
            </a:pPr>
            <a:r>
              <a:rPr lang="en-US" altLang="zh-CN" b="1" dirty="0"/>
              <a:t>Search:</a:t>
            </a:r>
          </a:p>
          <a:p>
            <a:pPr lvl="1"/>
            <a:r>
              <a:rPr lang="en-US" altLang="zh-CN" dirty="0"/>
              <a:t>Relevance score for ranking</a:t>
            </a:r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377002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Paradigms of recommender systems</a:t>
            </a:r>
          </a:p>
        </p:txBody>
      </p:sp>
      <p:grpSp>
        <p:nvGrpSpPr>
          <p:cNvPr id="2" name="Gruppieren 12"/>
          <p:cNvGrpSpPr>
            <a:grpSpLocks/>
          </p:cNvGrpSpPr>
          <p:nvPr/>
        </p:nvGrpSpPr>
        <p:grpSpPr bwMode="auto">
          <a:xfrm>
            <a:off x="4071938" y="3000375"/>
            <a:ext cx="4181475" cy="1547813"/>
            <a:chOff x="4786314" y="3071810"/>
            <a:chExt cx="4181496" cy="1547815"/>
          </a:xfrm>
        </p:grpSpPr>
        <p:pic>
          <p:nvPicPr>
            <p:cNvPr id="10246" name="Grafik 5" descr="Box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86314" y="3214686"/>
              <a:ext cx="1643074" cy="1365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47" name="Grafik 6" descr="Outputarrow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215074" y="3500438"/>
              <a:ext cx="1129063" cy="219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48" name="Grafik 7" descr="Output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358082" y="3071810"/>
              <a:ext cx="1609728" cy="1547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244" name="Rechteck 31"/>
          <p:cNvSpPr>
            <a:spLocks noChangeArrowheads="1"/>
          </p:cNvSpPr>
          <p:nvPr/>
        </p:nvSpPr>
        <p:spPr bwMode="auto">
          <a:xfrm>
            <a:off x="4286250" y="1643063"/>
            <a:ext cx="45720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003366"/>
                </a:solidFill>
                <a:latin typeface="Calibri" pitchFamily="34" charset="0"/>
              </a:rPr>
              <a:t>Recommender systems reduce information overload by estimating relevance </a:t>
            </a:r>
          </a:p>
        </p:txBody>
      </p:sp>
    </p:spTree>
    <p:extLst>
      <p:ext uri="{BB962C8B-B14F-4D97-AF65-F5344CB8AC3E}">
        <p14:creationId xmlns:p14="http://schemas.microsoft.com/office/powerpoint/2010/main" val="425168566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Course Contents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7" y="1340768"/>
            <a:ext cx="8353425" cy="5400600"/>
          </a:xfrm>
        </p:spPr>
        <p:txBody>
          <a:bodyPr/>
          <a:lstStyle/>
          <a:p>
            <a:r>
              <a:rPr lang="en-US" altLang="zh-CN" dirty="0"/>
              <a:t>Chapter 1: Introduction </a:t>
            </a:r>
          </a:p>
          <a:p>
            <a:r>
              <a:rPr lang="en-US" altLang="zh-CN" dirty="0"/>
              <a:t>Chapter 2: Collaborative Filtering (CF)</a:t>
            </a:r>
          </a:p>
          <a:p>
            <a:pPr lvl="1"/>
            <a:r>
              <a:rPr lang="en-US" altLang="zh-CN" dirty="0"/>
              <a:t>Similarity Measures</a:t>
            </a:r>
          </a:p>
          <a:p>
            <a:pPr lvl="1"/>
            <a:r>
              <a:rPr lang="en-US" altLang="zh-CN" dirty="0"/>
              <a:t>Matrix Factorization</a:t>
            </a:r>
          </a:p>
          <a:p>
            <a:pPr lvl="1"/>
            <a:r>
              <a:rPr lang="en-US" altLang="zh-CN" dirty="0"/>
              <a:t>Factorization Machine</a:t>
            </a:r>
          </a:p>
          <a:p>
            <a:r>
              <a:rPr lang="en-US" altLang="zh-CN" dirty="0"/>
              <a:t>Chapter 3:</a:t>
            </a:r>
            <a:r>
              <a:rPr lang="zh-CN" altLang="en-US" dirty="0"/>
              <a:t> </a:t>
            </a:r>
            <a:r>
              <a:rPr lang="en-US" altLang="zh-CN" dirty="0"/>
              <a:t>Content-based Recommendation</a:t>
            </a:r>
          </a:p>
          <a:p>
            <a:pPr lvl="1"/>
            <a:r>
              <a:rPr lang="en-US" altLang="zh-CN" dirty="0"/>
              <a:t>Content-based filtering</a:t>
            </a:r>
          </a:p>
          <a:p>
            <a:r>
              <a:rPr lang="en-US" altLang="zh-CN" dirty="0"/>
              <a:t>Chapter 4: Evaluation of Recommender Systems</a:t>
            </a:r>
          </a:p>
          <a:p>
            <a:pPr lvl="1"/>
            <a:r>
              <a:rPr lang="en-US" altLang="zh-CN" dirty="0"/>
              <a:t>Accuracy, explanation, serendipity</a:t>
            </a:r>
            <a:endParaRPr lang="en-US" altLang="zh-CN" sz="2000" dirty="0"/>
          </a:p>
          <a:p>
            <a:r>
              <a:rPr lang="en-US" altLang="zh-CN" dirty="0"/>
              <a:t>Chapter 5: Advanced Topics in CF</a:t>
            </a:r>
          </a:p>
          <a:p>
            <a:pPr lvl="1"/>
            <a:r>
              <a:rPr lang="en-US" altLang="zh-CN" dirty="0"/>
              <a:t>Sequential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22646653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Paradigms of recommender systems</a:t>
            </a:r>
          </a:p>
        </p:txBody>
      </p:sp>
      <p:grpSp>
        <p:nvGrpSpPr>
          <p:cNvPr id="2" name="Gruppieren 12"/>
          <p:cNvGrpSpPr>
            <a:grpSpLocks/>
          </p:cNvGrpSpPr>
          <p:nvPr/>
        </p:nvGrpSpPr>
        <p:grpSpPr bwMode="auto">
          <a:xfrm>
            <a:off x="4071938" y="3000375"/>
            <a:ext cx="4181475" cy="1547813"/>
            <a:chOff x="4786314" y="3071810"/>
            <a:chExt cx="4181496" cy="1547815"/>
          </a:xfrm>
        </p:grpSpPr>
        <p:pic>
          <p:nvPicPr>
            <p:cNvPr id="11273" name="Grafik 5" descr="Box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86314" y="3214686"/>
              <a:ext cx="1643074" cy="1365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4" name="Grafik 6" descr="Outputarrow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215074" y="3500438"/>
              <a:ext cx="1129063" cy="219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5" name="Grafik 7" descr="Output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358082" y="3071810"/>
              <a:ext cx="1609728" cy="1547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uppieren 13"/>
          <p:cNvGrpSpPr>
            <a:grpSpLocks/>
          </p:cNvGrpSpPr>
          <p:nvPr/>
        </p:nvGrpSpPr>
        <p:grpSpPr bwMode="auto">
          <a:xfrm>
            <a:off x="698500" y="1643063"/>
            <a:ext cx="3659188" cy="1296987"/>
            <a:chOff x="699167" y="1643050"/>
            <a:chExt cx="3658519" cy="1297164"/>
          </a:xfrm>
        </p:grpSpPr>
        <p:pic>
          <p:nvPicPr>
            <p:cNvPr id="11271" name="Grafik 10" descr="UM.pn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99167" y="1643050"/>
              <a:ext cx="1801131" cy="96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2" name="Grafik 11" descr="UMarrow.png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571736" y="2071678"/>
              <a:ext cx="1785950" cy="8685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269" name="Rechteck 14"/>
          <p:cNvSpPr>
            <a:spLocks noChangeArrowheads="1"/>
          </p:cNvSpPr>
          <p:nvPr/>
        </p:nvSpPr>
        <p:spPr bwMode="auto">
          <a:xfrm>
            <a:off x="4286250" y="1500188"/>
            <a:ext cx="4572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003366"/>
                </a:solidFill>
                <a:latin typeface="Calibri" pitchFamily="34" charset="0"/>
              </a:rPr>
              <a:t>Personalized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675124574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Paradigms of recommender systems</a:t>
            </a:r>
          </a:p>
        </p:txBody>
      </p:sp>
      <p:grpSp>
        <p:nvGrpSpPr>
          <p:cNvPr id="2" name="Gruppieren 12"/>
          <p:cNvGrpSpPr>
            <a:grpSpLocks/>
          </p:cNvGrpSpPr>
          <p:nvPr/>
        </p:nvGrpSpPr>
        <p:grpSpPr bwMode="auto">
          <a:xfrm>
            <a:off x="4071938" y="3000375"/>
            <a:ext cx="4181475" cy="1547813"/>
            <a:chOff x="4786314" y="3071810"/>
            <a:chExt cx="4181496" cy="1547815"/>
          </a:xfrm>
        </p:grpSpPr>
        <p:pic>
          <p:nvPicPr>
            <p:cNvPr id="12300" name="Grafik 5" descr="Box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86314" y="3214686"/>
              <a:ext cx="1643074" cy="1365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301" name="Grafik 6" descr="Outputarrow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215074" y="3500438"/>
              <a:ext cx="1129063" cy="219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302" name="Grafik 7" descr="Output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358082" y="3071810"/>
              <a:ext cx="1609728" cy="1547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292" name="Rechteck 8"/>
          <p:cNvSpPr>
            <a:spLocks noChangeArrowheads="1"/>
          </p:cNvSpPr>
          <p:nvPr/>
        </p:nvSpPr>
        <p:spPr bwMode="auto">
          <a:xfrm>
            <a:off x="4357688" y="1571625"/>
            <a:ext cx="4572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003366"/>
                </a:solidFill>
                <a:latin typeface="Calibri" pitchFamily="34" charset="0"/>
              </a:rPr>
              <a:t>Collaborative</a:t>
            </a:r>
            <a:r>
              <a:rPr lang="en-US" sz="2000">
                <a:solidFill>
                  <a:srgbClr val="003366"/>
                </a:solidFill>
                <a:latin typeface="Calibri" pitchFamily="34" charset="0"/>
              </a:rPr>
              <a:t>: "Tell </a:t>
            </a:r>
            <a:r>
              <a:rPr lang="en-US" sz="2000" dirty="0">
                <a:solidFill>
                  <a:srgbClr val="003366"/>
                </a:solidFill>
                <a:latin typeface="Calibri" pitchFamily="34" charset="0"/>
              </a:rPr>
              <a:t>me what's popular among </a:t>
            </a:r>
            <a:r>
              <a:rPr lang="en-US" sz="2000">
                <a:solidFill>
                  <a:srgbClr val="003366"/>
                </a:solidFill>
                <a:latin typeface="Calibri" pitchFamily="34" charset="0"/>
              </a:rPr>
              <a:t>my peers"</a:t>
            </a:r>
            <a:endParaRPr lang="en-US" sz="2000" dirty="0">
              <a:solidFill>
                <a:srgbClr val="003366"/>
              </a:solidFill>
              <a:latin typeface="Calibri" pitchFamily="34" charset="0"/>
            </a:endParaRPr>
          </a:p>
        </p:txBody>
      </p:sp>
      <p:grpSp>
        <p:nvGrpSpPr>
          <p:cNvPr id="3" name="Gruppieren 13"/>
          <p:cNvGrpSpPr>
            <a:grpSpLocks/>
          </p:cNvGrpSpPr>
          <p:nvPr/>
        </p:nvGrpSpPr>
        <p:grpSpPr bwMode="auto">
          <a:xfrm>
            <a:off x="698500" y="1643063"/>
            <a:ext cx="3659188" cy="1296987"/>
            <a:chOff x="699167" y="1643050"/>
            <a:chExt cx="3658519" cy="1297164"/>
          </a:xfrm>
        </p:grpSpPr>
        <p:pic>
          <p:nvPicPr>
            <p:cNvPr id="12298" name="Grafik 10" descr="UM.pn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99167" y="1643050"/>
              <a:ext cx="1801131" cy="96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299" name="Grafik 11" descr="UMarrow.png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571736" y="2071678"/>
              <a:ext cx="1785950" cy="8685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uppieren 18"/>
          <p:cNvGrpSpPr>
            <a:grpSpLocks/>
          </p:cNvGrpSpPr>
          <p:nvPr/>
        </p:nvGrpSpPr>
        <p:grpSpPr bwMode="auto">
          <a:xfrm>
            <a:off x="785813" y="2722563"/>
            <a:ext cx="3252787" cy="920750"/>
            <a:chOff x="857224" y="2722011"/>
            <a:chExt cx="3252812" cy="921303"/>
          </a:xfrm>
        </p:grpSpPr>
        <p:pic>
          <p:nvPicPr>
            <p:cNvPr id="12296" name="Grafik 16" descr="Commarrow.png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2143108" y="3143248"/>
              <a:ext cx="1966928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297" name="Grafik 15" descr="Community.png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857224" y="2722011"/>
              <a:ext cx="1428760" cy="8498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4206599358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Paradigms of recommender systems</a:t>
            </a:r>
          </a:p>
        </p:txBody>
      </p:sp>
      <p:grpSp>
        <p:nvGrpSpPr>
          <p:cNvPr id="2" name="Gruppieren 12"/>
          <p:cNvGrpSpPr>
            <a:grpSpLocks/>
          </p:cNvGrpSpPr>
          <p:nvPr/>
        </p:nvGrpSpPr>
        <p:grpSpPr bwMode="auto">
          <a:xfrm>
            <a:off x="4071938" y="3000375"/>
            <a:ext cx="4181475" cy="1547813"/>
            <a:chOff x="4786314" y="3071810"/>
            <a:chExt cx="4181496" cy="1547815"/>
          </a:xfrm>
        </p:grpSpPr>
        <p:pic>
          <p:nvPicPr>
            <p:cNvPr id="13324" name="Grafik 5" descr="Box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86314" y="3214686"/>
              <a:ext cx="1643074" cy="1365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25" name="Grafik 6" descr="Outputarrow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215074" y="3500438"/>
              <a:ext cx="1129063" cy="219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26" name="Grafik 7" descr="Output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358082" y="3071810"/>
              <a:ext cx="1609728" cy="1547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uppieren 13"/>
          <p:cNvGrpSpPr>
            <a:grpSpLocks/>
          </p:cNvGrpSpPr>
          <p:nvPr/>
        </p:nvGrpSpPr>
        <p:grpSpPr bwMode="auto">
          <a:xfrm>
            <a:off x="698500" y="1643063"/>
            <a:ext cx="3659188" cy="1296987"/>
            <a:chOff x="699167" y="1643050"/>
            <a:chExt cx="3658519" cy="1297164"/>
          </a:xfrm>
        </p:grpSpPr>
        <p:pic>
          <p:nvPicPr>
            <p:cNvPr id="13322" name="Grafik 10" descr="UM.pn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99167" y="1643050"/>
              <a:ext cx="1801131" cy="96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23" name="Grafik 11" descr="UMarrow.png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571736" y="2071678"/>
              <a:ext cx="1785950" cy="8685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7" name="Rechteck 19"/>
          <p:cNvSpPr>
            <a:spLocks noChangeArrowheads="1"/>
          </p:cNvSpPr>
          <p:nvPr/>
        </p:nvSpPr>
        <p:spPr bwMode="auto">
          <a:xfrm>
            <a:off x="4286250" y="1428750"/>
            <a:ext cx="4572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003366"/>
                </a:solidFill>
                <a:latin typeface="Calibri" pitchFamily="34" charset="0"/>
              </a:rPr>
              <a:t>Content-based</a:t>
            </a:r>
            <a:r>
              <a:rPr lang="en-US" sz="2000">
                <a:solidFill>
                  <a:srgbClr val="003366"/>
                </a:solidFill>
                <a:latin typeface="Calibri" pitchFamily="34" charset="0"/>
              </a:rPr>
              <a:t>: "Show </a:t>
            </a:r>
            <a:r>
              <a:rPr lang="en-US" sz="2000" dirty="0">
                <a:solidFill>
                  <a:srgbClr val="003366"/>
                </a:solidFill>
                <a:latin typeface="Calibri" pitchFamily="34" charset="0"/>
              </a:rPr>
              <a:t>me more of the same what </a:t>
            </a:r>
            <a:r>
              <a:rPr lang="en-US" sz="2000">
                <a:solidFill>
                  <a:srgbClr val="003366"/>
                </a:solidFill>
                <a:latin typeface="Calibri" pitchFamily="34" charset="0"/>
              </a:rPr>
              <a:t>I've liked"</a:t>
            </a:r>
            <a:endParaRPr lang="en-US" sz="2000" b="0" dirty="0"/>
          </a:p>
        </p:txBody>
      </p:sp>
      <p:grpSp>
        <p:nvGrpSpPr>
          <p:cNvPr id="4" name="Gruppieren 23"/>
          <p:cNvGrpSpPr>
            <a:grpSpLocks/>
          </p:cNvGrpSpPr>
          <p:nvPr/>
        </p:nvGrpSpPr>
        <p:grpSpPr bwMode="auto">
          <a:xfrm>
            <a:off x="714375" y="3857625"/>
            <a:ext cx="3143250" cy="739775"/>
            <a:chOff x="714348" y="3857628"/>
            <a:chExt cx="3143272" cy="739014"/>
          </a:xfrm>
        </p:grpSpPr>
        <p:pic>
          <p:nvPicPr>
            <p:cNvPr id="13320" name="Grafik 21" descr="PM.png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714348" y="3857628"/>
              <a:ext cx="1785950" cy="7390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21" name="Grafik 22" descr="PMarrow.png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714612" y="3929066"/>
              <a:ext cx="1143008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425794815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Paradigms of recommender systems</a:t>
            </a:r>
          </a:p>
        </p:txBody>
      </p:sp>
      <p:grpSp>
        <p:nvGrpSpPr>
          <p:cNvPr id="2" name="Gruppieren 12"/>
          <p:cNvGrpSpPr>
            <a:grpSpLocks/>
          </p:cNvGrpSpPr>
          <p:nvPr/>
        </p:nvGrpSpPr>
        <p:grpSpPr bwMode="auto">
          <a:xfrm>
            <a:off x="4071938" y="3000375"/>
            <a:ext cx="4181475" cy="1547813"/>
            <a:chOff x="4786314" y="3071810"/>
            <a:chExt cx="4181496" cy="1547815"/>
          </a:xfrm>
        </p:grpSpPr>
        <p:pic>
          <p:nvPicPr>
            <p:cNvPr id="14351" name="Grafik 5" descr="Box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86314" y="3214686"/>
              <a:ext cx="1643074" cy="1365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52" name="Grafik 6" descr="Outputarrow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215074" y="3500438"/>
              <a:ext cx="1129063" cy="219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53" name="Grafik 7" descr="Output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358082" y="3071810"/>
              <a:ext cx="1609728" cy="1547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uppieren 13"/>
          <p:cNvGrpSpPr>
            <a:grpSpLocks/>
          </p:cNvGrpSpPr>
          <p:nvPr/>
        </p:nvGrpSpPr>
        <p:grpSpPr bwMode="auto">
          <a:xfrm>
            <a:off x="698500" y="1643063"/>
            <a:ext cx="3659188" cy="1296987"/>
            <a:chOff x="699167" y="1643050"/>
            <a:chExt cx="3658519" cy="1297164"/>
          </a:xfrm>
        </p:grpSpPr>
        <p:pic>
          <p:nvPicPr>
            <p:cNvPr id="14349" name="Grafik 10" descr="UM.pn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99167" y="1643050"/>
              <a:ext cx="1801131" cy="96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50" name="Grafik 11" descr="UMarrow.png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571736" y="2071678"/>
              <a:ext cx="1785950" cy="8685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uppieren 23"/>
          <p:cNvGrpSpPr>
            <a:grpSpLocks/>
          </p:cNvGrpSpPr>
          <p:nvPr/>
        </p:nvGrpSpPr>
        <p:grpSpPr bwMode="auto">
          <a:xfrm>
            <a:off x="714375" y="3857625"/>
            <a:ext cx="3143250" cy="739775"/>
            <a:chOff x="714348" y="3857628"/>
            <a:chExt cx="3143272" cy="739014"/>
          </a:xfrm>
        </p:grpSpPr>
        <p:pic>
          <p:nvPicPr>
            <p:cNvPr id="14347" name="Grafik 21" descr="PM.png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714348" y="3857628"/>
              <a:ext cx="1785950" cy="7390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48" name="Grafik 22" descr="PMarrow.png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714612" y="3929066"/>
              <a:ext cx="1143008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342" name="Rechteck 24"/>
          <p:cNvSpPr>
            <a:spLocks noChangeArrowheads="1"/>
          </p:cNvSpPr>
          <p:nvPr/>
        </p:nvSpPr>
        <p:spPr bwMode="auto">
          <a:xfrm>
            <a:off x="4429125" y="1643063"/>
            <a:ext cx="4572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003366"/>
                </a:solidFill>
                <a:latin typeface="Calibri" pitchFamily="34" charset="0"/>
              </a:rPr>
              <a:t>Knowledge-based</a:t>
            </a:r>
            <a:r>
              <a:rPr lang="en-US" sz="2000">
                <a:solidFill>
                  <a:srgbClr val="003366"/>
                </a:solidFill>
                <a:latin typeface="Calibri" pitchFamily="34" charset="0"/>
              </a:rPr>
              <a:t>: "Tell </a:t>
            </a:r>
            <a:r>
              <a:rPr lang="en-US" sz="2000" dirty="0">
                <a:solidFill>
                  <a:srgbClr val="003366"/>
                </a:solidFill>
                <a:latin typeface="Calibri" pitchFamily="34" charset="0"/>
              </a:rPr>
              <a:t>me what fits based on </a:t>
            </a:r>
            <a:r>
              <a:rPr lang="en-US" sz="2000">
                <a:solidFill>
                  <a:srgbClr val="003366"/>
                </a:solidFill>
                <a:latin typeface="Calibri" pitchFamily="34" charset="0"/>
              </a:rPr>
              <a:t>my needs"</a:t>
            </a:r>
            <a:endParaRPr lang="en-US" sz="2000" dirty="0">
              <a:solidFill>
                <a:srgbClr val="003366"/>
              </a:solidFill>
              <a:latin typeface="Calibri" pitchFamily="34" charset="0"/>
            </a:endParaRPr>
          </a:p>
        </p:txBody>
      </p:sp>
      <p:grpSp>
        <p:nvGrpSpPr>
          <p:cNvPr id="5" name="Gruppieren 27"/>
          <p:cNvGrpSpPr>
            <a:grpSpLocks/>
          </p:cNvGrpSpPr>
          <p:nvPr/>
        </p:nvGrpSpPr>
        <p:grpSpPr bwMode="auto">
          <a:xfrm>
            <a:off x="750888" y="4500563"/>
            <a:ext cx="3349625" cy="1357312"/>
            <a:chOff x="751620" y="4500570"/>
            <a:chExt cx="3348404" cy="1357322"/>
          </a:xfrm>
        </p:grpSpPr>
        <p:pic>
          <p:nvPicPr>
            <p:cNvPr id="14345" name="Grafik 25" descr="KM.png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751620" y="5000636"/>
              <a:ext cx="1677240" cy="857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46" name="Grafik 26" descr="KMarrow.png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2428860" y="4500570"/>
              <a:ext cx="1671164" cy="1047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604512215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Paradigms of recommender systems</a:t>
            </a:r>
          </a:p>
        </p:txBody>
      </p:sp>
      <p:grpSp>
        <p:nvGrpSpPr>
          <p:cNvPr id="2" name="Gruppieren 12"/>
          <p:cNvGrpSpPr>
            <a:grpSpLocks/>
          </p:cNvGrpSpPr>
          <p:nvPr/>
        </p:nvGrpSpPr>
        <p:grpSpPr bwMode="auto">
          <a:xfrm>
            <a:off x="4071938" y="3000375"/>
            <a:ext cx="4181475" cy="1547813"/>
            <a:chOff x="4786314" y="3071810"/>
            <a:chExt cx="4181496" cy="1547815"/>
          </a:xfrm>
        </p:grpSpPr>
        <p:pic>
          <p:nvPicPr>
            <p:cNvPr id="15378" name="Grafik 5" descr="Box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86314" y="3214686"/>
              <a:ext cx="1643074" cy="1365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79" name="Grafik 6" descr="Outputarrow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215074" y="3500438"/>
              <a:ext cx="1129063" cy="219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80" name="Grafik 7" descr="Output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358082" y="3071810"/>
              <a:ext cx="1609728" cy="1547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uppieren 13"/>
          <p:cNvGrpSpPr>
            <a:grpSpLocks/>
          </p:cNvGrpSpPr>
          <p:nvPr/>
        </p:nvGrpSpPr>
        <p:grpSpPr bwMode="auto">
          <a:xfrm>
            <a:off x="698500" y="1643063"/>
            <a:ext cx="3659188" cy="1296987"/>
            <a:chOff x="699167" y="1643050"/>
            <a:chExt cx="3658519" cy="1297164"/>
          </a:xfrm>
        </p:grpSpPr>
        <p:pic>
          <p:nvPicPr>
            <p:cNvPr id="15376" name="Grafik 10" descr="UM.pn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99167" y="1643050"/>
              <a:ext cx="1801131" cy="96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77" name="Grafik 11" descr="UMarrow.png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571736" y="2071678"/>
              <a:ext cx="1785950" cy="8685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uppieren 18"/>
          <p:cNvGrpSpPr>
            <a:grpSpLocks/>
          </p:cNvGrpSpPr>
          <p:nvPr/>
        </p:nvGrpSpPr>
        <p:grpSpPr bwMode="auto">
          <a:xfrm>
            <a:off x="785813" y="2722563"/>
            <a:ext cx="3252787" cy="920750"/>
            <a:chOff x="857224" y="2722011"/>
            <a:chExt cx="3252812" cy="921303"/>
          </a:xfrm>
        </p:grpSpPr>
        <p:pic>
          <p:nvPicPr>
            <p:cNvPr id="15374" name="Grafik 16" descr="Commarrow.png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2143108" y="3143248"/>
              <a:ext cx="1966928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75" name="Grafik 15" descr="Community.png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857224" y="2722011"/>
              <a:ext cx="1428760" cy="8498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uppieren 23"/>
          <p:cNvGrpSpPr>
            <a:grpSpLocks/>
          </p:cNvGrpSpPr>
          <p:nvPr/>
        </p:nvGrpSpPr>
        <p:grpSpPr bwMode="auto">
          <a:xfrm>
            <a:off x="714375" y="3857625"/>
            <a:ext cx="3143250" cy="739775"/>
            <a:chOff x="714348" y="3857628"/>
            <a:chExt cx="3143272" cy="739014"/>
          </a:xfrm>
        </p:grpSpPr>
        <p:pic>
          <p:nvPicPr>
            <p:cNvPr id="15372" name="Grafik 21" descr="PM.png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714348" y="3857628"/>
              <a:ext cx="1785950" cy="7390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73" name="Grafik 22" descr="PMarrow.png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2714612" y="3929066"/>
              <a:ext cx="1143008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uppieren 27"/>
          <p:cNvGrpSpPr>
            <a:grpSpLocks/>
          </p:cNvGrpSpPr>
          <p:nvPr/>
        </p:nvGrpSpPr>
        <p:grpSpPr bwMode="auto">
          <a:xfrm>
            <a:off x="750888" y="4500563"/>
            <a:ext cx="3349625" cy="1357312"/>
            <a:chOff x="751620" y="4500570"/>
            <a:chExt cx="3348404" cy="1357322"/>
          </a:xfrm>
        </p:grpSpPr>
        <p:pic>
          <p:nvPicPr>
            <p:cNvPr id="15370" name="Grafik 25" descr="KM.png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751620" y="5000636"/>
              <a:ext cx="1677240" cy="857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71" name="Grafik 26" descr="KMarrow.png"/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2428860" y="4500570"/>
              <a:ext cx="1671164" cy="1047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368" name="Rechteck 28"/>
          <p:cNvSpPr>
            <a:spLocks noChangeArrowheads="1"/>
          </p:cNvSpPr>
          <p:nvPr/>
        </p:nvSpPr>
        <p:spPr bwMode="auto">
          <a:xfrm>
            <a:off x="4429125" y="1285875"/>
            <a:ext cx="45720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003366"/>
                </a:solidFill>
                <a:latin typeface="Calibri" pitchFamily="34" charset="0"/>
              </a:rPr>
              <a:t>Hybrid: combinations of various inputs and/or composition of different mechanism</a:t>
            </a:r>
          </a:p>
        </p:txBody>
      </p:sp>
    </p:spTree>
    <p:extLst>
      <p:ext uri="{BB962C8B-B14F-4D97-AF65-F5344CB8AC3E}">
        <p14:creationId xmlns:p14="http://schemas.microsoft.com/office/powerpoint/2010/main" val="1192758271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228600"/>
            <a:ext cx="8568952" cy="896144"/>
          </a:xfrm>
        </p:spPr>
        <p:txBody>
          <a:bodyPr/>
          <a:lstStyle/>
          <a:p>
            <a:r>
              <a:rPr lang="en-US">
                <a:latin typeface="Calibri" pitchFamily="34" charset="0"/>
              </a:rPr>
              <a:t>Recommender systems: basic techniques</a:t>
            </a:r>
            <a:endParaRPr lang="en-US" dirty="0">
              <a:latin typeface="Calibri" pitchFamily="34" charset="0"/>
            </a:endParaRPr>
          </a:p>
        </p:txBody>
      </p:sp>
      <p:graphicFrame>
        <p:nvGraphicFramePr>
          <p:cNvPr id="274473" name="Group 4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1844648"/>
              </p:ext>
            </p:extLst>
          </p:nvPr>
        </p:nvGraphicFramePr>
        <p:xfrm>
          <a:off x="499912" y="1816356"/>
          <a:ext cx="8229600" cy="4060916"/>
        </p:xfrm>
        <a:graphic>
          <a:graphicData uri="http://schemas.openxmlformats.org/drawingml/2006/table">
            <a:tbl>
              <a:tblPr/>
              <a:tblGrid>
                <a:gridCol w="224313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38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32263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61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Pros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598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Collaborative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No knowledge-engineering effort, serendipity of results, learns market segments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Requires some form of rating feedback, cold start for new users and new items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303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Content-based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No community required, comparison between items possible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Content descriptions necessary, cold start for new users, no surprises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744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Hybrid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Better performance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Hard to implement; high complexity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776" y="1858624"/>
            <a:ext cx="304800" cy="3048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408" y="1858624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496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推荐算法团队</a:t>
            </a:r>
          </a:p>
        </p:txBody>
      </p:sp>
      <p:pic>
        <p:nvPicPr>
          <p:cNvPr id="7" name="内容占位符 6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72" y="1340768"/>
            <a:ext cx="6958656" cy="5256485"/>
          </a:xfrm>
        </p:spPr>
      </p:pic>
    </p:spTree>
    <p:extLst>
      <p:ext uri="{BB962C8B-B14F-4D97-AF65-F5344CB8AC3E}">
        <p14:creationId xmlns:p14="http://schemas.microsoft.com/office/powerpoint/2010/main" val="10091023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altLang="zh-CN" sz="4400" cap="none" dirty="0"/>
              <a:t>Toolkits &amp; Implementation</a:t>
            </a:r>
            <a:endParaRPr lang="zh-CN" altLang="en-US" sz="28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Part IV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54315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LibRec</a:t>
            </a:r>
            <a:endParaRPr lang="zh-CN" altLang="en-US" dirty="0"/>
          </a:p>
        </p:txBody>
      </p:sp>
      <p:sp>
        <p:nvSpPr>
          <p:cNvPr id="5" name="内容占位符 5">
            <a:extLst>
              <a:ext uri="{FF2B5EF4-FFF2-40B4-BE49-F238E27FC236}">
                <a16:creationId xmlns="" xmlns:a16="http://schemas.microsoft.com/office/drawing/2014/main" id="{D57B81EE-520B-4E64-9F4F-B1C5879FC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7" y="1268760"/>
            <a:ext cx="8353425" cy="4967288"/>
          </a:xfrm>
        </p:spPr>
        <p:txBody>
          <a:bodyPr/>
          <a:lstStyle/>
          <a:p>
            <a:r>
              <a:rPr lang="en-US" altLang="zh-CN" sz="2400" dirty="0">
                <a:hlinkClick r:id="rId2"/>
              </a:rPr>
              <a:t>https://github.com/guoguibing/librec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  <p:pic>
        <p:nvPicPr>
          <p:cNvPr id="3" name="图片 2" descr="LibRec - A Java Library for Recommender System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3" t="9692" r="12987" b="24981"/>
          <a:stretch/>
        </p:blipFill>
        <p:spPr>
          <a:xfrm>
            <a:off x="379570" y="2276872"/>
            <a:ext cx="8384860" cy="410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1583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LibRec</a:t>
            </a:r>
            <a:r>
              <a:rPr lang="en-US" altLang="zh-CN" dirty="0"/>
              <a:t> History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LibRec</a:t>
            </a:r>
            <a:r>
              <a:rPr lang="en-US" altLang="zh-CN" dirty="0"/>
              <a:t> 1.0-1.4_alpha (for research)</a:t>
            </a:r>
          </a:p>
          <a:p>
            <a:pPr lvl="1"/>
            <a:r>
              <a:rPr lang="en-US" altLang="zh-CN" dirty="0"/>
              <a:t>Just for research experimentations</a:t>
            </a:r>
          </a:p>
          <a:p>
            <a:pPr lvl="1"/>
            <a:r>
              <a:rPr lang="en-US" altLang="zh-CN" dirty="0"/>
              <a:t>Arising due to OS constraint: </a:t>
            </a:r>
            <a:r>
              <a:rPr lang="en-US" altLang="zh-CN" dirty="0" err="1"/>
              <a:t>CentOS</a:t>
            </a:r>
            <a:endParaRPr lang="en-US" altLang="zh-CN" dirty="0"/>
          </a:p>
          <a:p>
            <a:r>
              <a:rPr lang="en-US" altLang="zh-CN" dirty="0" err="1"/>
              <a:t>LibRec</a:t>
            </a:r>
            <a:r>
              <a:rPr lang="en-US" altLang="zh-CN" dirty="0"/>
              <a:t> 2.0 (teamwork)</a:t>
            </a:r>
          </a:p>
          <a:p>
            <a:pPr lvl="1"/>
            <a:r>
              <a:rPr lang="en-US" altLang="zh-CN" dirty="0"/>
              <a:t>Consists of over 70 algorithms</a:t>
            </a:r>
          </a:p>
          <a:p>
            <a:r>
              <a:rPr lang="en-US" altLang="zh-CN" dirty="0" err="1"/>
              <a:t>LibRec</a:t>
            </a:r>
            <a:r>
              <a:rPr lang="en-US" altLang="zh-CN" dirty="0"/>
              <a:t> 3.0 (ready for academia)</a:t>
            </a:r>
          </a:p>
          <a:p>
            <a:pPr lvl="1"/>
            <a:r>
              <a:rPr lang="en-US" altLang="zh-CN" dirty="0"/>
              <a:t>More than 90 algorithms</a:t>
            </a:r>
          </a:p>
          <a:p>
            <a:pPr lvl="1"/>
            <a:r>
              <a:rPr lang="en-US" altLang="zh-CN" dirty="0"/>
              <a:t>More efficient structures and flows</a:t>
            </a:r>
          </a:p>
          <a:p>
            <a:r>
              <a:rPr lang="en-US" altLang="zh-CN" dirty="0" err="1"/>
              <a:t>LibRec</a:t>
            </a:r>
            <a:r>
              <a:rPr lang="en-US" altLang="zh-CN" dirty="0"/>
              <a:t> 4.0 (develop for industry)</a:t>
            </a:r>
          </a:p>
          <a:p>
            <a:pPr lvl="1"/>
            <a:r>
              <a:rPr lang="en-US" altLang="zh-CN" dirty="0"/>
              <a:t>Application in real industry cases</a:t>
            </a:r>
          </a:p>
        </p:txBody>
      </p:sp>
    </p:spTree>
    <p:extLst>
      <p:ext uri="{BB962C8B-B14F-4D97-AF65-F5344CB8AC3E}">
        <p14:creationId xmlns:p14="http://schemas.microsoft.com/office/powerpoint/2010/main" val="591908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Course Contents (2)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850" y="1412776"/>
            <a:ext cx="8857232" cy="4967288"/>
          </a:xfrm>
        </p:spPr>
        <p:txBody>
          <a:bodyPr/>
          <a:lstStyle/>
          <a:p>
            <a:r>
              <a:rPr lang="en-US" altLang="zh-CN" dirty="0"/>
              <a:t>Sharing Link:</a:t>
            </a:r>
          </a:p>
          <a:p>
            <a:pPr marL="0" indent="0">
              <a:buNone/>
            </a:pPr>
            <a:endParaRPr lang="en-US" altLang="zh-CN" sz="1600" dirty="0">
              <a:hlinkClick r:id="rId2"/>
            </a:endParaRPr>
          </a:p>
          <a:p>
            <a:pPr marL="0" indent="0">
              <a:buNone/>
            </a:pPr>
            <a:r>
              <a:rPr lang="en-US" altLang="zh-CN" dirty="0">
                <a:hlinkClick r:id="rId3"/>
              </a:rPr>
              <a:t>https://pan.baidu.com/s/1Sodfrqbh_sZswRHyobii2A</a:t>
            </a:r>
            <a:endParaRPr lang="en-US" altLang="zh-CN" dirty="0"/>
          </a:p>
          <a:p>
            <a:pPr marL="0" indent="0">
              <a:buNone/>
            </a:pPr>
            <a:endParaRPr lang="en-US" altLang="zh-CN" sz="1800" dirty="0"/>
          </a:p>
          <a:p>
            <a:pPr lvl="1"/>
            <a:r>
              <a:rPr lang="en-US" altLang="zh-CN" dirty="0"/>
              <a:t>Extraction Code: zc23 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Project</a:t>
            </a:r>
          </a:p>
          <a:p>
            <a:pPr lvl="1"/>
            <a:r>
              <a:rPr lang="en-US" altLang="zh-CN" dirty="0" err="1"/>
              <a:t>LibRec</a:t>
            </a:r>
            <a:r>
              <a:rPr lang="en-US" altLang="zh-CN" dirty="0"/>
              <a:t>: </a:t>
            </a:r>
            <a:r>
              <a:rPr lang="en-US" altLang="zh-CN" dirty="0">
                <a:hlinkClick r:id="rId4"/>
              </a:rPr>
              <a:t>https://github.com/guoguibing/librec</a:t>
            </a:r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25461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LibRec</a:t>
            </a:r>
            <a:r>
              <a:rPr lang="en-US" altLang="zh-CN" dirty="0"/>
              <a:t> (Cont’d)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684473"/>
            <a:ext cx="6686550" cy="2883877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LibRec</a:t>
            </a:r>
            <a:r>
              <a:rPr lang="en-US" altLang="zh-CN" dirty="0"/>
              <a:t> Team</a:t>
            </a:r>
          </a:p>
          <a:p>
            <a:pPr lvl="1"/>
            <a:r>
              <a:rPr lang="en-US" altLang="zh-CN" dirty="0"/>
              <a:t>8 </a:t>
            </a:r>
            <a:r>
              <a:rPr lang="en-US" altLang="zh-CN" dirty="0" err="1"/>
              <a:t>Ph.D</a:t>
            </a:r>
            <a:r>
              <a:rPr lang="en-US" altLang="zh-CN" dirty="0"/>
              <a:t> (3/8 overseas)</a:t>
            </a:r>
          </a:p>
          <a:p>
            <a:pPr lvl="1"/>
            <a:r>
              <a:rPr lang="en-US" altLang="zh-CN" dirty="0"/>
              <a:t>3 Master, 3 Industry</a:t>
            </a:r>
          </a:p>
          <a:p>
            <a:r>
              <a:rPr lang="en-US" altLang="zh-CN" dirty="0" err="1"/>
              <a:t>WeChat</a:t>
            </a:r>
            <a:r>
              <a:rPr lang="en-US" altLang="zh-CN" dirty="0"/>
              <a:t> Platform</a:t>
            </a:r>
          </a:p>
          <a:p>
            <a:pPr lvl="1"/>
            <a:r>
              <a:rPr lang="en-US" altLang="zh-CN" dirty="0" err="1"/>
              <a:t>aiLibRec</a:t>
            </a:r>
            <a:r>
              <a:rPr lang="en-US" altLang="zh-CN" dirty="0"/>
              <a:t> (5500+)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8" t="6507" r="6634" b="6305"/>
          <a:stretch/>
        </p:blipFill>
        <p:spPr>
          <a:xfrm>
            <a:off x="6228184" y="1821960"/>
            <a:ext cx="2235385" cy="224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986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Recommendation Software</a:t>
            </a:r>
            <a:endParaRPr lang="zh-CN" altLang="en-US" dirty="0"/>
          </a:p>
        </p:txBody>
      </p:sp>
      <p:pic>
        <p:nvPicPr>
          <p:cNvPr id="7" name="内容占位符 6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41" y="1327749"/>
            <a:ext cx="7266718" cy="4405507"/>
          </a:xfrm>
        </p:spPr>
      </p:pic>
      <p:sp>
        <p:nvSpPr>
          <p:cNvPr id="8" name="文本框 7"/>
          <p:cNvSpPr txBox="1"/>
          <p:nvPr/>
        </p:nvSpPr>
        <p:spPr>
          <a:xfrm>
            <a:off x="971600" y="6309320"/>
            <a:ext cx="678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表格来源于：</a:t>
            </a:r>
            <a:r>
              <a:rPr lang="en-US" altLang="zh-CN" sz="1600" dirty="0">
                <a:latin typeface="+mn-lt"/>
                <a:hlinkClick r:id="rId3"/>
              </a:rPr>
              <a:t>http://www.recsyswiki.com/wiki/Recommendation_Software</a:t>
            </a:r>
            <a:r>
              <a:rPr lang="en-US" altLang="zh-CN" sz="1600" dirty="0">
                <a:latin typeface="+mn-lt"/>
              </a:rPr>
              <a:t> </a:t>
            </a:r>
            <a:endParaRPr lang="zh-CN" alt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178588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Recommendation </a:t>
            </a:r>
            <a:r>
              <a:rPr lang="en-US" altLang="zh-CN" dirty="0" err="1"/>
              <a:t>Softwares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45854" y="1196752"/>
          <a:ext cx="8652293" cy="5292062"/>
        </p:xfrm>
        <a:graphic>
          <a:graphicData uri="http://schemas.openxmlformats.org/drawingml/2006/table">
            <a:tbl>
              <a:tblPr>
                <a:tableStyleId>{EB9631B5-78F2-41C9-869B-9F39066F8104}</a:tableStyleId>
              </a:tblPr>
              <a:tblGrid>
                <a:gridCol w="17281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1377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9349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09844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7939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79391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235468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49071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Package</a:t>
                      </a:r>
                    </a:p>
                  </a:txBody>
                  <a:tcPr marL="74139" marR="129743" marT="37069" marB="37069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Language</a:t>
                      </a:r>
                    </a:p>
                  </a:txBody>
                  <a:tcPr marL="74139" marR="129743" marT="37069" marB="37069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Inception year</a:t>
                      </a:r>
                    </a:p>
                  </a:txBody>
                  <a:tcPr marL="74139" marR="129743" marT="37069" marB="37069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Status</a:t>
                      </a:r>
                    </a:p>
                  </a:txBody>
                  <a:tcPr marL="74139" marR="129743" marT="37069" marB="37069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Source</a:t>
                      </a:r>
                    </a:p>
                  </a:txBody>
                  <a:tcPr marL="74139" marR="129743" marT="37069" marB="37069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Star</a:t>
                      </a:r>
                      <a:endParaRPr lang="en-US" sz="1500" b="1" dirty="0">
                        <a:effectLst/>
                      </a:endParaRPr>
                    </a:p>
                  </a:txBody>
                  <a:tcPr marL="74139" marR="129743" marT="37069" marB="37069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Fork</a:t>
                      </a:r>
                      <a:endParaRPr lang="en-US" sz="1500" b="1" dirty="0">
                        <a:effectLst/>
                      </a:endParaRPr>
                    </a:p>
                  </a:txBody>
                  <a:tcPr marL="74139" marR="129743" marT="37069" marB="37069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License</a:t>
                      </a:r>
                    </a:p>
                  </a:txBody>
                  <a:tcPr marL="74139" marR="129743" marT="37069" marB="37069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9593">
                <a:tc>
                  <a:txBody>
                    <a:bodyPr/>
                    <a:lstStyle/>
                    <a:p>
                      <a:r>
                        <a:rPr lang="en-US" sz="1500" u="none" strike="noStrike" dirty="0" err="1">
                          <a:effectLst/>
                          <a:hlinkClick r:id="rId2" tooltip="LibRec"/>
                        </a:rPr>
                        <a:t>LibRec</a:t>
                      </a:r>
                      <a:endParaRPr lang="en-US" sz="1500" dirty="0">
                        <a:effectLst/>
                      </a:endParaRPr>
                    </a:p>
                  </a:txBody>
                  <a:tcPr marL="74139" marR="74139" marT="37069" marB="37069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Java</a:t>
                      </a:r>
                    </a:p>
                  </a:txBody>
                  <a:tcPr marL="74139" marR="74139" marT="37069" marB="37069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dirty="0">
                          <a:effectLst/>
                        </a:rPr>
                        <a:t>2014</a:t>
                      </a:r>
                    </a:p>
                  </a:txBody>
                  <a:tcPr marL="74139" marR="74139" marT="37069" marB="37069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Active</a:t>
                      </a:r>
                    </a:p>
                  </a:txBody>
                  <a:tcPr marL="74139" marR="74139" marT="37069" marB="37069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u="none" strike="noStrike" dirty="0" err="1">
                          <a:effectLst/>
                          <a:hlinkClick r:id="rId3"/>
                        </a:rPr>
                        <a:t>GitHub</a:t>
                      </a:r>
                      <a:endParaRPr lang="en-US" sz="1500" dirty="0">
                        <a:effectLst/>
                      </a:endParaRPr>
                    </a:p>
                  </a:txBody>
                  <a:tcPr marL="74139" marR="74139" marT="37069" marB="37069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1206</a:t>
                      </a:r>
                      <a:endParaRPr lang="en-US" sz="1500" b="1" dirty="0">
                        <a:effectLst/>
                      </a:endParaRPr>
                    </a:p>
                  </a:txBody>
                  <a:tcPr marL="74139" marR="74139" marT="37069" marB="37069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effectLst/>
                        </a:rPr>
                        <a:t>508</a:t>
                      </a:r>
                    </a:p>
                  </a:txBody>
                  <a:tcPr marL="74139" marR="74139" marT="37069" marB="37069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GPL</a:t>
                      </a:r>
                    </a:p>
                  </a:txBody>
                  <a:tcPr marL="74139" marR="74139" marT="37069" marB="37069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90716">
                <a:tc>
                  <a:txBody>
                    <a:bodyPr/>
                    <a:lstStyle/>
                    <a:p>
                      <a:r>
                        <a:rPr lang="en-US" sz="1500" u="none" strike="noStrike" dirty="0" err="1">
                          <a:effectLst/>
                          <a:hlinkClick r:id="rId4" tooltip="LensKit"/>
                        </a:rPr>
                        <a:t>LensKit</a:t>
                      </a:r>
                      <a:endParaRPr lang="en-US" sz="1500" dirty="0">
                        <a:effectLst/>
                      </a:endParaRP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Java</a:t>
                      </a: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altLang="zh-CN" sz="1500" dirty="0">
                          <a:effectLst/>
                        </a:rPr>
                        <a:t>2011</a:t>
                      </a: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Active</a:t>
                      </a: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sz="1500" u="none" strike="noStrike" dirty="0" err="1">
                          <a:effectLst/>
                          <a:hlinkClick r:id="rId5"/>
                        </a:rPr>
                        <a:t>GitHub</a:t>
                      </a:r>
                      <a:endParaRPr lang="en-US" sz="1500" dirty="0">
                        <a:effectLst/>
                      </a:endParaRP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effectLst/>
                        </a:rPr>
                        <a:t>666</a:t>
                      </a: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effectLst/>
                        </a:rPr>
                        <a:t>269</a:t>
                      </a: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LGPLv2.1+</a:t>
                      </a:r>
                    </a:p>
                  </a:txBody>
                  <a:tcPr marL="74139" marR="74139" marT="37069" marB="37069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90716">
                <a:tc>
                  <a:txBody>
                    <a:bodyPr/>
                    <a:lstStyle/>
                    <a:p>
                      <a:r>
                        <a:rPr lang="en-US" sz="1500" u="none" strike="noStrike" dirty="0" err="1">
                          <a:effectLst/>
                          <a:hlinkClick r:id="rId6" tooltip="LightFM"/>
                        </a:rPr>
                        <a:t>LightFM</a:t>
                      </a:r>
                      <a:endParaRPr lang="en-US" sz="1500" dirty="0">
                        <a:effectLst/>
                      </a:endParaRP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Python</a:t>
                      </a: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altLang="zh-CN" sz="1500" dirty="0">
                          <a:effectLst/>
                        </a:rPr>
                        <a:t>2015</a:t>
                      </a: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Active</a:t>
                      </a: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sz="1500" u="none" strike="noStrike" dirty="0" err="1">
                          <a:effectLst/>
                          <a:hlinkClick r:id="rId7"/>
                        </a:rPr>
                        <a:t>GitHub</a:t>
                      </a:r>
                      <a:endParaRPr lang="en-US" sz="1500" dirty="0">
                        <a:effectLst/>
                      </a:endParaRP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effectLst/>
                        </a:rPr>
                        <a:t>1380</a:t>
                      </a: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effectLst/>
                        </a:rPr>
                        <a:t>238</a:t>
                      </a: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Apache 2.0</a:t>
                      </a:r>
                    </a:p>
                  </a:txBody>
                  <a:tcPr marL="74139" marR="74139" marT="37069" marB="37069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79593">
                <a:tc>
                  <a:txBody>
                    <a:bodyPr/>
                    <a:lstStyle/>
                    <a:p>
                      <a:r>
                        <a:rPr lang="en-US" sz="1500" u="none" strike="noStrike" dirty="0" err="1">
                          <a:effectLst/>
                          <a:hlinkClick r:id="rId8" tooltip="Mrec"/>
                        </a:rPr>
                        <a:t>Mrec</a:t>
                      </a:r>
                      <a:endParaRPr lang="en-US" sz="1500" dirty="0">
                        <a:effectLst/>
                      </a:endParaRP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Python</a:t>
                      </a: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altLang="zh-CN" sz="1500" dirty="0">
                          <a:effectLst/>
                        </a:rPr>
                        <a:t>2013</a:t>
                      </a: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Stale</a:t>
                      </a: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sz="1500" u="none" strike="noStrike" dirty="0" err="1">
                          <a:effectLst/>
                          <a:hlinkClick r:id="rId9"/>
                        </a:rPr>
                        <a:t>GitHub</a:t>
                      </a:r>
                      <a:endParaRPr lang="en-US" sz="1500" dirty="0">
                        <a:effectLst/>
                      </a:endParaRP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391</a:t>
                      </a:r>
                      <a:endParaRPr lang="en-US" sz="1500" b="1" dirty="0">
                        <a:effectLst/>
                      </a:endParaRP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115</a:t>
                      </a:r>
                      <a:endParaRPr lang="en-US" sz="1500" b="1" dirty="0">
                        <a:effectLst/>
                      </a:endParaRP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NA</a:t>
                      </a:r>
                    </a:p>
                  </a:txBody>
                  <a:tcPr marL="74139" marR="74139" marT="37069" marB="37069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90716">
                <a:tc>
                  <a:txBody>
                    <a:bodyPr/>
                    <a:lstStyle/>
                    <a:p>
                      <a:r>
                        <a:rPr lang="en-US" sz="1500" u="none" strike="noStrike">
                          <a:effectLst/>
                          <a:hlinkClick r:id="rId10" tooltip="MyMediaLite"/>
                        </a:rPr>
                        <a:t>MyMediaLite</a:t>
                      </a:r>
                      <a:endParaRPr lang="en-US" sz="1500">
                        <a:effectLst/>
                      </a:endParaRP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C#</a:t>
                      </a: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effectLst/>
                        </a:rPr>
                        <a:t>2011</a:t>
                      </a: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Active</a:t>
                      </a: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sz="1500" u="none" strike="noStrike" dirty="0" err="1">
                          <a:effectLst/>
                          <a:hlinkClick r:id="rId11"/>
                        </a:rPr>
                        <a:t>GitHub</a:t>
                      </a:r>
                      <a:endParaRPr lang="en-US" sz="1500" dirty="0">
                        <a:effectLst/>
                      </a:endParaRP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effectLst/>
                        </a:rPr>
                        <a:t>380</a:t>
                      </a: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effectLst/>
                        </a:rPr>
                        <a:t>167</a:t>
                      </a: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GPL</a:t>
                      </a:r>
                    </a:p>
                  </a:txBody>
                  <a:tcPr marL="74139" marR="74139" marT="37069" marB="37069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6">
                <a:tc>
                  <a:txBody>
                    <a:bodyPr/>
                    <a:lstStyle/>
                    <a:p>
                      <a:r>
                        <a:rPr lang="en-US" sz="1500" u="none" strike="noStrike" dirty="0">
                          <a:effectLst/>
                          <a:hlinkClick r:id="rId12" tooltip="Python-recsys"/>
                        </a:rPr>
                        <a:t>Python-</a:t>
                      </a:r>
                      <a:r>
                        <a:rPr lang="en-US" sz="1500" u="none" strike="noStrike" dirty="0" err="1">
                          <a:effectLst/>
                          <a:hlinkClick r:id="rId12" tooltip="Python-recsys"/>
                        </a:rPr>
                        <a:t>recsys</a:t>
                      </a:r>
                      <a:endParaRPr lang="en-US" sz="1500" dirty="0">
                        <a:effectLst/>
                      </a:endParaRP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Python</a:t>
                      </a: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altLang="zh-CN" sz="1500" dirty="0">
                          <a:effectLst/>
                        </a:rPr>
                        <a:t>2011</a:t>
                      </a: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Stale</a:t>
                      </a: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sz="1500" u="none" strike="noStrike" dirty="0" err="1">
                          <a:effectLst/>
                          <a:hlinkClick r:id="rId13"/>
                        </a:rPr>
                        <a:t>GitHub</a:t>
                      </a:r>
                      <a:endParaRPr lang="en-US" sz="1500" dirty="0">
                        <a:effectLst/>
                      </a:endParaRP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effectLst/>
                        </a:rPr>
                        <a:t>959</a:t>
                      </a: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effectLst/>
                        </a:rPr>
                        <a:t>381</a:t>
                      </a: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NA</a:t>
                      </a:r>
                    </a:p>
                  </a:txBody>
                  <a:tcPr marL="74139" marR="74139" marT="37069" marB="37069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79593">
                <a:tc>
                  <a:txBody>
                    <a:bodyPr/>
                    <a:lstStyle/>
                    <a:p>
                      <a:r>
                        <a:rPr lang="en-US" sz="1500" u="none" strike="noStrike">
                          <a:effectLst/>
                          <a:hlinkClick r:id="rId14" tooltip="RankSys"/>
                        </a:rPr>
                        <a:t>RankSys</a:t>
                      </a:r>
                      <a:endParaRPr lang="en-US" sz="1500">
                        <a:effectLst/>
                      </a:endParaRP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Java</a:t>
                      </a: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effectLst/>
                        </a:rPr>
                        <a:t>2015</a:t>
                      </a: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Active</a:t>
                      </a: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sz="1500" u="none" strike="noStrike" dirty="0" err="1">
                          <a:effectLst/>
                          <a:hlinkClick r:id="rId15"/>
                        </a:rPr>
                        <a:t>GitHub</a:t>
                      </a:r>
                      <a:endParaRPr lang="en-US" sz="1500" dirty="0">
                        <a:effectLst/>
                      </a:endParaRP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169</a:t>
                      </a:r>
                      <a:endParaRPr lang="en-US" sz="1500" b="1" dirty="0">
                        <a:effectLst/>
                      </a:endParaRP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42</a:t>
                      </a:r>
                      <a:endParaRPr lang="en-US" sz="1500" b="1" dirty="0">
                        <a:effectLst/>
                      </a:endParaRP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MPL</a:t>
                      </a:r>
                    </a:p>
                  </a:txBody>
                  <a:tcPr marL="74139" marR="74139" marT="37069" marB="37069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90716">
                <a:tc>
                  <a:txBody>
                    <a:bodyPr/>
                    <a:lstStyle/>
                    <a:p>
                      <a:r>
                        <a:rPr lang="en-US" sz="1500" u="none" strike="noStrike" dirty="0" err="1">
                          <a:effectLst/>
                          <a:hlinkClick r:id="rId16" tooltip="RecDB"/>
                        </a:rPr>
                        <a:t>RecDB</a:t>
                      </a:r>
                      <a:endParaRPr lang="en-US" sz="1500" dirty="0">
                        <a:effectLst/>
                      </a:endParaRP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PostgreSQL</a:t>
                      </a: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altLang="zh-CN" sz="1500" dirty="0">
                          <a:effectLst/>
                        </a:rPr>
                        <a:t>2013</a:t>
                      </a: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Active</a:t>
                      </a: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sz="1500" u="none" strike="noStrike" dirty="0" err="1">
                          <a:effectLst/>
                          <a:hlinkClick r:id="rId17"/>
                        </a:rPr>
                        <a:t>GitHub</a:t>
                      </a:r>
                      <a:endParaRPr lang="en-US" sz="1500" dirty="0">
                        <a:effectLst/>
                      </a:endParaRP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184</a:t>
                      </a:r>
                      <a:endParaRPr lang="en-US" sz="1500" b="1" dirty="0">
                        <a:effectLst/>
                      </a:endParaRP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38</a:t>
                      </a:r>
                      <a:endParaRPr lang="en-US" sz="1500" b="1" dirty="0">
                        <a:effectLst/>
                      </a:endParaRP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BSD</a:t>
                      </a:r>
                    </a:p>
                  </a:txBody>
                  <a:tcPr marL="74139" marR="74139" marT="37069" marB="37069"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90716">
                <a:tc>
                  <a:txBody>
                    <a:bodyPr/>
                    <a:lstStyle/>
                    <a:p>
                      <a:r>
                        <a:rPr lang="en-US" sz="1500" u="none" strike="noStrike">
                          <a:effectLst/>
                          <a:hlinkClick r:id="rId18" tooltip="Recommender101"/>
                        </a:rPr>
                        <a:t>Recommender101</a:t>
                      </a:r>
                      <a:endParaRPr lang="en-US" sz="1500">
                        <a:effectLst/>
                      </a:endParaRP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Java</a:t>
                      </a: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effectLst/>
                        </a:rPr>
                        <a:t>2013</a:t>
                      </a: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Active</a:t>
                      </a: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sz="1500" u="none" strike="noStrike" dirty="0">
                          <a:effectLst/>
                          <a:hlinkClick r:id="rId19"/>
                        </a:rPr>
                        <a:t>source zip</a:t>
                      </a:r>
                      <a:endParaRPr lang="en-US" sz="1500" dirty="0">
                        <a:effectLst/>
                      </a:endParaRP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endParaRPr lang="en-US" sz="1500" b="1" dirty="0">
                        <a:effectLst/>
                      </a:endParaRP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endParaRPr lang="en-US" sz="1500" b="1" dirty="0">
                        <a:effectLst/>
                      </a:endParaRP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custom</a:t>
                      </a:r>
                    </a:p>
                  </a:txBody>
                  <a:tcPr marL="74139" marR="74139" marT="37069" marB="37069"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79593">
                <a:tc>
                  <a:txBody>
                    <a:bodyPr/>
                    <a:lstStyle/>
                    <a:p>
                      <a:r>
                        <a:rPr lang="en-US" sz="1500" u="none" strike="noStrike" dirty="0" err="1">
                          <a:effectLst/>
                          <a:hlinkClick r:id="rId20" tooltip="RecSys.jl (page does not exist)"/>
                        </a:rPr>
                        <a:t>RecSys.jl</a:t>
                      </a:r>
                      <a:endParaRPr lang="en-US" sz="1500" dirty="0">
                        <a:effectLst/>
                      </a:endParaRP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Julia</a:t>
                      </a: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effectLst/>
                        </a:rPr>
                        <a:t>2014</a:t>
                      </a: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Active</a:t>
                      </a: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sz="1500" u="none" strike="noStrike" dirty="0" err="1">
                          <a:effectLst/>
                          <a:hlinkClick r:id="rId21"/>
                        </a:rPr>
                        <a:t>GitHub</a:t>
                      </a:r>
                      <a:endParaRPr lang="en-US" sz="1500" dirty="0">
                        <a:effectLst/>
                      </a:endParaRP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23</a:t>
                      </a:r>
                      <a:endParaRPr lang="en-US" sz="1500" b="1" dirty="0">
                        <a:effectLst/>
                      </a:endParaRP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11</a:t>
                      </a:r>
                      <a:endParaRPr lang="en-US" sz="1500" b="1" dirty="0">
                        <a:effectLst/>
                      </a:endParaRP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MIT</a:t>
                      </a:r>
                    </a:p>
                  </a:txBody>
                  <a:tcPr marL="74139" marR="74139" marT="37069" marB="37069" anchor="ctr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79593">
                <a:tc>
                  <a:txBody>
                    <a:bodyPr/>
                    <a:lstStyle/>
                    <a:p>
                      <a:r>
                        <a:rPr lang="en-US" sz="1500" u="none" strike="noStrike" dirty="0">
                          <a:effectLst/>
                          <a:hlinkClick r:id="rId22" tooltip="Surprise"/>
                        </a:rPr>
                        <a:t>Surprise</a:t>
                      </a:r>
                      <a:endParaRPr lang="en-US" sz="1500" dirty="0">
                        <a:effectLst/>
                      </a:endParaRP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Python</a:t>
                      </a: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altLang="zh-CN" sz="1500" dirty="0">
                          <a:effectLst/>
                        </a:rPr>
                        <a:t>2016</a:t>
                      </a: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Active</a:t>
                      </a: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sz="1500" u="none" strike="noStrike" dirty="0">
                          <a:effectLst/>
                          <a:hlinkClick r:id="rId23"/>
                        </a:rPr>
                        <a:t>Website</a:t>
                      </a:r>
                      <a:endParaRPr lang="en-US" sz="1500" dirty="0">
                        <a:effectLst/>
                      </a:endParaRP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effectLst/>
                        </a:rPr>
                        <a:t>1052</a:t>
                      </a: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effectLst/>
                        </a:rPr>
                        <a:t>206</a:t>
                      </a: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BSD</a:t>
                      </a:r>
                    </a:p>
                  </a:txBody>
                  <a:tcPr marL="74139" marR="74139" marT="37069" marB="37069" anchor="ctr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79593">
                <a:tc>
                  <a:txBody>
                    <a:bodyPr/>
                    <a:lstStyle/>
                    <a:p>
                      <a:r>
                        <a:rPr lang="en-US" sz="1500" u="none" strike="noStrike">
                          <a:effectLst/>
                          <a:hlinkClick r:id="rId24" tooltip="TagRec"/>
                        </a:rPr>
                        <a:t>TagRec</a:t>
                      </a:r>
                      <a:endParaRPr lang="en-US" sz="1500">
                        <a:effectLst/>
                      </a:endParaRP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Java</a:t>
                      </a: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effectLst/>
                        </a:rPr>
                        <a:t>2014</a:t>
                      </a: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Active</a:t>
                      </a: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sz="1500" u="none" strike="noStrike" dirty="0" err="1">
                          <a:effectLst/>
                          <a:hlinkClick r:id="rId25"/>
                        </a:rPr>
                        <a:t>GitHub</a:t>
                      </a:r>
                      <a:endParaRPr lang="en-US" sz="1500" dirty="0">
                        <a:effectLst/>
                      </a:endParaRP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68</a:t>
                      </a:r>
                      <a:endParaRPr lang="en-US" sz="1500" b="1" dirty="0">
                        <a:effectLst/>
                      </a:endParaRP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21</a:t>
                      </a:r>
                      <a:endParaRPr lang="en-US" sz="1500" b="1" dirty="0">
                        <a:effectLst/>
                      </a:endParaRPr>
                    </a:p>
                  </a:txBody>
                  <a:tcPr marL="74139" marR="74139" marT="37069" marB="37069"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GPL</a:t>
                      </a:r>
                    </a:p>
                  </a:txBody>
                  <a:tcPr marL="74139" marR="74139" marT="37069" marB="37069" anchor="ctr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2D014B3F-D810-4859-827B-382B42B32F64}"/>
              </a:ext>
            </a:extLst>
          </p:cNvPr>
          <p:cNvSpPr txBox="1"/>
          <p:nvPr/>
        </p:nvSpPr>
        <p:spPr>
          <a:xfrm>
            <a:off x="6732240" y="6519446"/>
            <a:ext cx="23519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Updated at 2017-12-19 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610456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LibRec</a:t>
            </a:r>
            <a:r>
              <a:rPr lang="en-US" altLang="zh-CN" dirty="0"/>
              <a:t> in Courses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1268760"/>
            <a:ext cx="8353425" cy="5589239"/>
          </a:xfrm>
        </p:spPr>
        <p:txBody>
          <a:bodyPr/>
          <a:lstStyle/>
          <a:p>
            <a:r>
              <a:rPr lang="en-US" altLang="zh-CN" dirty="0"/>
              <a:t>CSC 577: Recommender Systems (2017)</a:t>
            </a:r>
          </a:p>
          <a:p>
            <a:pPr lvl="1"/>
            <a:r>
              <a:rPr lang="en-US" altLang="zh-CN" dirty="0"/>
              <a:t>Prof. Robin Burke, DePaul University, US</a:t>
            </a:r>
          </a:p>
          <a:p>
            <a:pPr marL="395287" lvl="1" indent="0">
              <a:buNone/>
            </a:pPr>
            <a:endParaRPr lang="en-US" altLang="zh-CN" dirty="0"/>
          </a:p>
          <a:p>
            <a:pPr marL="395287" lvl="1" indent="0">
              <a:buNone/>
            </a:pPr>
            <a:endParaRPr lang="en-US" altLang="zh-CN" dirty="0"/>
          </a:p>
          <a:p>
            <a:pPr marL="395287" lvl="1" indent="0">
              <a:buNone/>
            </a:pPr>
            <a:endParaRPr lang="en-US" altLang="zh-CN" dirty="0"/>
          </a:p>
          <a:p>
            <a:pPr marL="395287" lvl="1" indent="0">
              <a:buNone/>
            </a:pPr>
            <a:endParaRPr lang="en-US" altLang="zh-CN" dirty="0"/>
          </a:p>
          <a:p>
            <a:pPr marL="395287" lvl="1" indent="0">
              <a:buNone/>
            </a:pPr>
            <a:endParaRPr lang="en-US" altLang="zh-CN" dirty="0"/>
          </a:p>
          <a:p>
            <a:pPr marL="395287" lvl="1" indent="0">
              <a:buNone/>
            </a:pPr>
            <a:endParaRPr lang="en-US" altLang="zh-CN" dirty="0"/>
          </a:p>
          <a:p>
            <a:pPr marL="395287" lvl="1" indent="0">
              <a:buNone/>
            </a:pPr>
            <a:endParaRPr lang="en-US" altLang="zh-CN" dirty="0"/>
          </a:p>
          <a:p>
            <a:r>
              <a:rPr lang="en-US" altLang="zh-CN" dirty="0"/>
              <a:t>Semantic Web (2015)</a:t>
            </a:r>
          </a:p>
          <a:p>
            <a:pPr lvl="1"/>
            <a:r>
              <a:rPr lang="en-US" altLang="zh-CN" dirty="0" err="1"/>
              <a:t>Asso</a:t>
            </a:r>
            <a:r>
              <a:rPr lang="en-US" altLang="zh-CN" dirty="0"/>
              <a:t>. Prof. </a:t>
            </a:r>
            <a:r>
              <a:rPr lang="en-US" altLang="zh-CN" dirty="0" err="1"/>
              <a:t>Weike</a:t>
            </a:r>
            <a:r>
              <a:rPr lang="en-US" altLang="zh-CN" dirty="0"/>
              <a:t> Pan, Shenzhen University, CN</a:t>
            </a:r>
          </a:p>
          <a:p>
            <a:pPr lvl="1"/>
            <a:r>
              <a:rPr lang="en-US" altLang="zh-CN" dirty="0">
                <a:hlinkClick r:id="rId2"/>
              </a:rPr>
              <a:t>https://sites.google.com/site/weikep/recommendation</a:t>
            </a:r>
            <a:r>
              <a:rPr lang="en-US" altLang="zh-CN" dirty="0"/>
              <a:t> 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 descr="CSC 577: Course Information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0" t="28198" r="13775" b="13663"/>
          <a:stretch/>
        </p:blipFill>
        <p:spPr>
          <a:xfrm>
            <a:off x="1187624" y="2276872"/>
            <a:ext cx="648072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2440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LibRec</a:t>
            </a:r>
            <a:r>
              <a:rPr lang="en-US" altLang="zh-CN" dirty="0"/>
              <a:t> Demo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59532" y="6453336"/>
            <a:ext cx="81243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ea typeface="宋体" panose="02010600030101010101" pitchFamily="2" charset="-122"/>
              </a:rPr>
              <a:t> </a:t>
            </a:r>
            <a:r>
              <a:rPr lang="en-US" altLang="zh-CN" sz="1600" dirty="0">
                <a:ea typeface="宋体" panose="02010600030101010101" pitchFamily="2" charset="-122"/>
              </a:rPr>
              <a:t>by </a:t>
            </a:r>
            <a:r>
              <a:rPr lang="zh-CN" altLang="en-US" sz="1600" dirty="0">
                <a:ea typeface="宋体" panose="02010600030101010101" pitchFamily="2" charset="-122"/>
              </a:rPr>
              <a:t>张建斌（就职于中清龙图，源码：</a:t>
            </a:r>
            <a:r>
              <a:rPr lang="en-US" altLang="zh-CN" sz="1600" dirty="0"/>
              <a:t> </a:t>
            </a:r>
            <a:r>
              <a:rPr lang="en-US" altLang="zh-CN" sz="1600" dirty="0">
                <a:hlinkClick r:id="rId3"/>
              </a:rPr>
              <a:t>https://github.com/395299296/librec-to-movies</a:t>
            </a:r>
            <a:r>
              <a:rPr lang="en-US" altLang="zh-CN" sz="1600" dirty="0"/>
              <a:t> </a:t>
            </a:r>
            <a:r>
              <a:rPr lang="zh-CN" altLang="en-US" sz="1600" dirty="0">
                <a:ea typeface="宋体" panose="02010600030101010101" pitchFamily="2" charset="-122"/>
              </a:rPr>
              <a:t>）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3" name="图片 2" descr="Home - Google Chrom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3" t="4943" r="10625" b="2035"/>
          <a:stretch/>
        </p:blipFill>
        <p:spPr>
          <a:xfrm>
            <a:off x="573869" y="1196752"/>
            <a:ext cx="7996263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130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altLang="zh-CN" sz="4400" cap="none" dirty="0"/>
              <a:t>Research Vision</a:t>
            </a:r>
            <a:endParaRPr lang="zh-CN" altLang="en-US" sz="28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Part 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34768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Recommendation Research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Side information enhanced recommendations</a:t>
            </a:r>
          </a:p>
          <a:p>
            <a:pPr lvl="1"/>
            <a:r>
              <a:rPr lang="en-US" altLang="zh-CN" dirty="0"/>
              <a:t>Social relationships</a:t>
            </a:r>
          </a:p>
          <a:p>
            <a:pPr lvl="1"/>
            <a:r>
              <a:rPr lang="en-US" altLang="zh-CN" dirty="0"/>
              <a:t>Item metadata (knowledge graph)</a:t>
            </a:r>
          </a:p>
          <a:p>
            <a:pPr lvl="1"/>
            <a:r>
              <a:rPr lang="en-US" altLang="zh-CN" dirty="0"/>
              <a:t>Auxiliary implicit feedback</a:t>
            </a:r>
          </a:p>
          <a:p>
            <a:pPr lvl="1"/>
            <a:r>
              <a:rPr lang="en-US" altLang="zh-CN" dirty="0"/>
              <a:t>Heterogeneous information sources: text, image, audio, video, tags, timestamps, etc…</a:t>
            </a:r>
          </a:p>
          <a:p>
            <a:r>
              <a:rPr lang="en-US" altLang="zh-CN" dirty="0"/>
              <a:t>New recommendation paradigms</a:t>
            </a:r>
          </a:p>
          <a:p>
            <a:pPr lvl="1"/>
            <a:r>
              <a:rPr lang="en-US" altLang="zh-CN" dirty="0"/>
              <a:t>Deep learning for recommender systems</a:t>
            </a:r>
          </a:p>
          <a:p>
            <a:pPr lvl="2"/>
            <a:r>
              <a:rPr lang="en-US" altLang="zh-CN" dirty="0"/>
              <a:t>End-to-end deep neural networks: Deep </a:t>
            </a:r>
            <a:r>
              <a:rPr lang="en-US" altLang="zh-CN" dirty="0" err="1"/>
              <a:t>autoencoders</a:t>
            </a:r>
            <a:r>
              <a:rPr lang="en-US" altLang="zh-CN" dirty="0"/>
              <a:t>, NCF, ..</a:t>
            </a:r>
          </a:p>
          <a:p>
            <a:pPr lvl="2"/>
            <a:r>
              <a:rPr lang="en-US" altLang="zh-CN" dirty="0"/>
              <a:t>DL-enhanced model-based approaches: </a:t>
            </a:r>
            <a:r>
              <a:rPr lang="en-US" altLang="zh-CN" dirty="0" err="1"/>
              <a:t>ConvMF</a:t>
            </a:r>
            <a:r>
              <a:rPr lang="en-US" altLang="zh-CN" dirty="0"/>
              <a:t>, CDL, ..</a:t>
            </a:r>
          </a:p>
          <a:p>
            <a:pPr lvl="1"/>
            <a:r>
              <a:rPr lang="en-US" altLang="zh-CN" dirty="0"/>
              <a:t>Transfer/ensemble learning for recommendations</a:t>
            </a:r>
          </a:p>
          <a:p>
            <a:pPr lvl="2"/>
            <a:r>
              <a:rPr lang="en-US" altLang="zh-CN" dirty="0"/>
              <a:t>Cross-domain recommendations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48845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E22E3E8-CD5A-41DB-BFCE-7B93CCB93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Why deep learning has potential for </a:t>
            </a:r>
            <a:r>
              <a:rPr lang="en-US" altLang="zh-CN" sz="2800" dirty="0" err="1"/>
              <a:t>RecSys</a:t>
            </a:r>
            <a:r>
              <a:rPr lang="en-US" altLang="zh-CN" sz="2800" dirty="0"/>
              <a:t>?</a:t>
            </a:r>
            <a:endParaRPr lang="zh-CN" altLang="en-US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E983EBF1-2412-4961-9900-DE3E70A5B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Feature extraction directly from the content</a:t>
            </a:r>
          </a:p>
          <a:p>
            <a:pPr lvl="1"/>
            <a:r>
              <a:rPr lang="en-US" altLang="zh-CN" sz="2000" dirty="0"/>
              <a:t>Image, text, audio, etc. </a:t>
            </a:r>
          </a:p>
          <a:p>
            <a:pPr lvl="1"/>
            <a:r>
              <a:rPr lang="en-US" altLang="zh-CN" sz="2000" dirty="0"/>
              <a:t>Instead of metadata</a:t>
            </a:r>
          </a:p>
          <a:p>
            <a:pPr lvl="1"/>
            <a:r>
              <a:rPr lang="en-US" altLang="zh-CN" sz="2000" dirty="0"/>
              <a:t>For hybrid algorithms</a:t>
            </a:r>
          </a:p>
          <a:p>
            <a:r>
              <a:rPr lang="en-US" altLang="zh-CN" sz="2400" dirty="0"/>
              <a:t>Heterogenous data handled easily</a:t>
            </a:r>
          </a:p>
          <a:p>
            <a:r>
              <a:rPr lang="en-US" altLang="zh-CN" sz="2400" dirty="0"/>
              <a:t>Dynamic behavior modeling with RNNs</a:t>
            </a:r>
          </a:p>
          <a:p>
            <a:r>
              <a:rPr lang="en-US" altLang="zh-CN" sz="2400" dirty="0"/>
              <a:t>More accurate representation learning of users and items</a:t>
            </a:r>
          </a:p>
          <a:p>
            <a:pPr lvl="1"/>
            <a:r>
              <a:rPr lang="en-US" altLang="zh-CN" sz="2000" dirty="0"/>
              <a:t>Natural extension of CF and more</a:t>
            </a:r>
          </a:p>
          <a:p>
            <a:r>
              <a:rPr lang="en-US" altLang="zh-CN" sz="2400" dirty="0" err="1"/>
              <a:t>RecSys</a:t>
            </a:r>
            <a:r>
              <a:rPr lang="en-US" altLang="zh-CN" sz="2400" dirty="0"/>
              <a:t> is a complex domain</a:t>
            </a:r>
          </a:p>
          <a:p>
            <a:pPr lvl="1"/>
            <a:r>
              <a:rPr lang="en-US" altLang="zh-CN" sz="2000" dirty="0"/>
              <a:t>Deep learning worked well in other complex domains</a:t>
            </a:r>
          </a:p>
          <a:p>
            <a:pPr lvl="1"/>
            <a:r>
              <a:rPr lang="en-US" altLang="zh-CN" sz="2000" dirty="0"/>
              <a:t>Worth a try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50019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0AF3796-C35B-4641-BA2E-F6D3E078F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deep learning era of </a:t>
            </a:r>
            <a:r>
              <a:rPr lang="en-US" altLang="zh-CN" dirty="0" err="1"/>
              <a:t>RecSys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5FE8EC39-08D6-4D53-915D-D844FCB12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Brief history</a:t>
            </a:r>
          </a:p>
          <a:p>
            <a:pPr lvl="1"/>
            <a:r>
              <a:rPr lang="en-US" altLang="zh-CN" sz="2000" dirty="0"/>
              <a:t>2007: Deep Boltzmann Machines for rating prediction</a:t>
            </a:r>
          </a:p>
          <a:p>
            <a:pPr lvl="2"/>
            <a:r>
              <a:rPr lang="en-US" altLang="zh-CN" sz="1800" dirty="0"/>
              <a:t>Also: Asymmetric MF formulated as a neural network (NSVD1)</a:t>
            </a:r>
          </a:p>
          <a:p>
            <a:pPr lvl="1"/>
            <a:r>
              <a:rPr lang="en-US" altLang="zh-CN" sz="2000" dirty="0"/>
              <a:t>2007-2014: calm before the storm</a:t>
            </a:r>
          </a:p>
          <a:p>
            <a:pPr lvl="2"/>
            <a:r>
              <a:rPr lang="en-US" altLang="zh-CN" sz="1800" dirty="0"/>
              <a:t>Very few, but important papers in this topic</a:t>
            </a:r>
          </a:p>
          <a:p>
            <a:pPr lvl="1"/>
            <a:r>
              <a:rPr lang="en-US" altLang="zh-CN" sz="2000" dirty="0"/>
              <a:t>2015: first signs of a deep learning boom</a:t>
            </a:r>
          </a:p>
          <a:p>
            <a:pPr lvl="2"/>
            <a:r>
              <a:rPr lang="en-US" altLang="zh-CN" sz="1800" dirty="0"/>
              <a:t>Few seminal papers laying the groundwork for current research directions</a:t>
            </a:r>
          </a:p>
          <a:p>
            <a:pPr lvl="1"/>
            <a:r>
              <a:rPr lang="en-US" altLang="zh-CN" sz="2000" dirty="0"/>
              <a:t>2016: steep increase</a:t>
            </a:r>
          </a:p>
          <a:p>
            <a:pPr lvl="2"/>
            <a:r>
              <a:rPr lang="en-US" altLang="zh-CN" sz="1800" dirty="0"/>
              <a:t>DLRS workshop series</a:t>
            </a:r>
          </a:p>
          <a:p>
            <a:pPr lvl="2"/>
            <a:r>
              <a:rPr lang="en-US" altLang="zh-CN" sz="1800" dirty="0"/>
              <a:t>Deep learning papers at </a:t>
            </a:r>
            <a:r>
              <a:rPr lang="en-US" altLang="zh-CN" sz="1800" dirty="0" err="1"/>
              <a:t>RecSys</a:t>
            </a:r>
            <a:r>
              <a:rPr lang="en-US" altLang="zh-CN" sz="1800" dirty="0"/>
              <a:t>, KDD, SIGIR, etc.</a:t>
            </a:r>
          </a:p>
          <a:p>
            <a:pPr lvl="2"/>
            <a:r>
              <a:rPr lang="en-US" altLang="zh-CN" sz="1800" dirty="0"/>
              <a:t>Distinct research directions are formed by the end of the year</a:t>
            </a:r>
          </a:p>
          <a:p>
            <a:pPr lvl="1"/>
            <a:r>
              <a:rPr lang="en-US" altLang="zh-CN" sz="2000" dirty="0"/>
              <a:t>2017: continuation of the increase of DL in recommenders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7811944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8AC1D56-BC47-4A13-B560-3A3B22325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 Learning for </a:t>
            </a:r>
            <a:r>
              <a:rPr lang="en-US" altLang="zh-CN" dirty="0" err="1"/>
              <a:t>RecSys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4609A93C-9AD4-4EC5-B69F-B7CDB6B0E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DL (DNN, AE, CNN, RNN) boosts recommendation performance. </a:t>
            </a:r>
          </a:p>
          <a:p>
            <a:r>
              <a:rPr lang="en-US" altLang="zh-CN" sz="2400" dirty="0"/>
              <a:t>CNNs ideal for content-based feature learning: ameliorate cold-start problem</a:t>
            </a:r>
          </a:p>
          <a:p>
            <a:r>
              <a:rPr lang="en-US" altLang="zh-CN" sz="2400" dirty="0"/>
              <a:t>RNNs very powerful for sequence based recommendation, multi-modal learning, and order-aware distributed representation, trends forecast ...</a:t>
            </a:r>
          </a:p>
          <a:p>
            <a:r>
              <a:rPr lang="en-US" altLang="zh-CN" sz="2400" dirty="0"/>
              <a:t>New topics?</a:t>
            </a:r>
          </a:p>
          <a:p>
            <a:pPr lvl="1"/>
            <a:r>
              <a:rPr lang="en-US" altLang="zh-CN" sz="2000" dirty="0"/>
              <a:t>Personalized content generation: news articles, art, movies, songs, design, fashion, …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72828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Grading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dirty="0"/>
              <a:t>15% presence &amp; participation </a:t>
            </a:r>
          </a:p>
          <a:p>
            <a:r>
              <a:rPr lang="en-US" altLang="zh-CN" sz="3200" dirty="0"/>
              <a:t>40% homework assignment 1</a:t>
            </a:r>
          </a:p>
          <a:p>
            <a:r>
              <a:rPr lang="en-US" altLang="zh-CN" sz="3200" dirty="0"/>
              <a:t>45% homework assignment 2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333447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BA39E7D-5F24-4088-A3E7-D8A3793E6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RecSys</a:t>
            </a:r>
            <a:r>
              <a:rPr lang="en-US" altLang="zh-CN" dirty="0"/>
              <a:t> 2019 Best Paper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C760CCF6-D680-46DC-BC8D-F953C89D6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https://arxiv.org/pdf/1907.06902.pdf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https://www.zhihu.com/question/336304380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6EF7CDD8-1BD8-4EE9-AB0A-2E4F9B32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835" y="2479476"/>
            <a:ext cx="7192330" cy="216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5056E05B-DFFF-4AD8-8983-FD3906821D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1435"/>
          <a:stretch/>
        </p:blipFill>
        <p:spPr>
          <a:xfrm>
            <a:off x="975835" y="4832189"/>
            <a:ext cx="7033274" cy="1916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7813978"/>
      </p:ext>
    </p:extLst>
  </p:cSld>
  <p:clrMapOvr>
    <a:masterClrMapping/>
  </p:clrMapOvr>
</p:sld>
</file>

<file path=ppt/theme/theme1.xml><?xml version="1.0" encoding="utf-8"?>
<a:theme xmlns:a="http://schemas.openxmlformats.org/drawingml/2006/main" name="Capsules">
  <a:themeElements>
    <a:clrScheme name="Custom 38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0000FF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0000FF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Capsules</Template>
  <TotalTime>9311</TotalTime>
  <Words>2954</Words>
  <Application>Microsoft Office PowerPoint</Application>
  <PresentationFormat>全屏显示(4:3)</PresentationFormat>
  <Paragraphs>587</Paragraphs>
  <Slides>90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90</vt:i4>
      </vt:variant>
    </vt:vector>
  </HeadingPairs>
  <TitlesOfParts>
    <vt:vector size="105" baseType="lpstr">
      <vt:lpstr>ＭＳ Ｐゴシック</vt:lpstr>
      <vt:lpstr>PingFangSC-Light</vt:lpstr>
      <vt:lpstr>黑体</vt:lpstr>
      <vt:lpstr>华文楷体</vt:lpstr>
      <vt:lpstr>楷体</vt:lpstr>
      <vt:lpstr>宋体</vt:lpstr>
      <vt:lpstr>Arial</vt:lpstr>
      <vt:lpstr>Calibri</vt:lpstr>
      <vt:lpstr>Cambria</vt:lpstr>
      <vt:lpstr>Helvetica</vt:lpstr>
      <vt:lpstr>Tahoma</vt:lpstr>
      <vt:lpstr>Times New Roman</vt:lpstr>
      <vt:lpstr>Verdana</vt:lpstr>
      <vt:lpstr>Wingdings</vt:lpstr>
      <vt:lpstr>Capsules</vt:lpstr>
      <vt:lpstr>Chapter 1.1 Introduction to Recommender Systems</vt:lpstr>
      <vt:lpstr>About Me</vt:lpstr>
      <vt:lpstr>Research Projects</vt:lpstr>
      <vt:lpstr>Contact Me</vt:lpstr>
      <vt:lpstr>Objectives</vt:lpstr>
      <vt:lpstr>Textbooks</vt:lpstr>
      <vt:lpstr>Course Contents</vt:lpstr>
      <vt:lpstr>Course Contents (2)</vt:lpstr>
      <vt:lpstr>Grading</vt:lpstr>
      <vt:lpstr>Why to Recommend?</vt:lpstr>
      <vt:lpstr>Information Overload</vt:lpstr>
      <vt:lpstr>Information Overload</vt:lpstr>
      <vt:lpstr>Information Overload Solutions</vt:lpstr>
      <vt:lpstr>PowerPoint 演示文稿</vt:lpstr>
      <vt:lpstr>The Age of Recommendation</vt:lpstr>
      <vt:lpstr>Music Recommendation</vt:lpstr>
      <vt:lpstr>Video Recommendation</vt:lpstr>
      <vt:lpstr>E-Commerce Recommendation</vt:lpstr>
      <vt:lpstr>Query/Advertisement Recommendation</vt:lpstr>
      <vt:lpstr>南京大学“宿舍推荐”</vt:lpstr>
      <vt:lpstr>Amazon: A personalized online store</vt:lpstr>
      <vt:lpstr>Amazon: A personalized online store</vt:lpstr>
      <vt:lpstr>Useful Resources</vt:lpstr>
      <vt:lpstr>MOOC Course</vt:lpstr>
      <vt:lpstr>MOOC Course (2)</vt:lpstr>
      <vt:lpstr>More Resources</vt:lpstr>
      <vt:lpstr>Related Research Fields</vt:lpstr>
      <vt:lpstr>Recommendation as Data Mining</vt:lpstr>
      <vt:lpstr>Job Positions</vt:lpstr>
      <vt:lpstr>Job Positions (2)</vt:lpstr>
      <vt:lpstr>Job Requirements</vt:lpstr>
      <vt:lpstr>Job Requirements (2)</vt:lpstr>
      <vt:lpstr>Job Requirements (3)</vt:lpstr>
      <vt:lpstr>Recruitment </vt:lpstr>
      <vt:lpstr>Competitions</vt:lpstr>
      <vt:lpstr>What was the Netflix Prize?</vt:lpstr>
      <vt:lpstr>The Netflix Prize Datasets</vt:lpstr>
      <vt:lpstr>The Netflix Prize Datasets</vt:lpstr>
      <vt:lpstr>The Netflix Prize Data</vt:lpstr>
      <vt:lpstr>The Netflix Prize Methods</vt:lpstr>
      <vt:lpstr>Competitions (2)</vt:lpstr>
      <vt:lpstr>Competitions (2)</vt:lpstr>
      <vt:lpstr>Competitions (3)</vt:lpstr>
      <vt:lpstr>腾讯广告算法大赛</vt:lpstr>
      <vt:lpstr>腾讯广告算法大赛2020</vt:lpstr>
      <vt:lpstr>CIKM 2019 Alibaba E-Commerce AI Challenge</vt:lpstr>
      <vt:lpstr>Paradigms of Recommender Systems</vt:lpstr>
      <vt:lpstr>Outline</vt:lpstr>
      <vt:lpstr>Recommender Systems</vt:lpstr>
      <vt:lpstr>Recommender Systems Architecture</vt:lpstr>
      <vt:lpstr>Recommendation Examples</vt:lpstr>
      <vt:lpstr>What to recommend</vt:lpstr>
      <vt:lpstr>Whom to recommend</vt:lpstr>
      <vt:lpstr>When does a RS do its job well?</vt:lpstr>
      <vt:lpstr>When does a RS do its job well?</vt:lpstr>
      <vt:lpstr>When does a RS do its job well?</vt:lpstr>
      <vt:lpstr>Potential Value of Recommendation</vt:lpstr>
      <vt:lpstr>Recommendation Value</vt:lpstr>
      <vt:lpstr>Recommendation Value (2)</vt:lpstr>
      <vt:lpstr>Recommendation Value (3)</vt:lpstr>
      <vt:lpstr>Recommendation Value (4)</vt:lpstr>
      <vt:lpstr>课堂思辨：我们需要什么样的推荐系统？</vt:lpstr>
      <vt:lpstr>推荐系统的现有问题</vt:lpstr>
      <vt:lpstr>推荐系统的现有问题</vt:lpstr>
      <vt:lpstr>Potential Value of Recommendation (2)</vt:lpstr>
      <vt:lpstr>Potential Value of Recommendation (3)</vt:lpstr>
      <vt:lpstr>Potential Value of Recommendation (4)</vt:lpstr>
      <vt:lpstr>Recommendation Problem</vt:lpstr>
      <vt:lpstr>Paradigms of recommender systems</vt:lpstr>
      <vt:lpstr>Paradigms of recommender systems</vt:lpstr>
      <vt:lpstr>Paradigms of recommender systems</vt:lpstr>
      <vt:lpstr>Paradigms of recommender systems</vt:lpstr>
      <vt:lpstr>Paradigms of recommender systems</vt:lpstr>
      <vt:lpstr>Paradigms of recommender systems</vt:lpstr>
      <vt:lpstr>Recommender systems: basic techniques</vt:lpstr>
      <vt:lpstr>推荐算法团队</vt:lpstr>
      <vt:lpstr>Toolkits &amp; Implementation</vt:lpstr>
      <vt:lpstr>LibRec</vt:lpstr>
      <vt:lpstr>LibRec History</vt:lpstr>
      <vt:lpstr>LibRec (Cont’d)</vt:lpstr>
      <vt:lpstr>Recommendation Software</vt:lpstr>
      <vt:lpstr>Recommendation Softwares</vt:lpstr>
      <vt:lpstr>LibRec in Courses</vt:lpstr>
      <vt:lpstr>LibRec Demo</vt:lpstr>
      <vt:lpstr>Research Vision</vt:lpstr>
      <vt:lpstr>Recommendation Research</vt:lpstr>
      <vt:lpstr>Why deep learning has potential for RecSys?</vt:lpstr>
      <vt:lpstr>The deep learning era of RecSys</vt:lpstr>
      <vt:lpstr>Deep Learning for RecSys</vt:lpstr>
      <vt:lpstr>RecSys 2019 Best Paper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Discussion of Some Intuitions of Defeasible Reasoning</dc:title>
  <dc:creator>ics</dc:creator>
  <cp:lastModifiedBy>Icey Guo</cp:lastModifiedBy>
  <cp:revision>558</cp:revision>
  <cp:lastPrinted>2012-02-07T15:35:50Z</cp:lastPrinted>
  <dcterms:created xsi:type="dcterms:W3CDTF">2009-02-02T21:23:45Z</dcterms:created>
  <dcterms:modified xsi:type="dcterms:W3CDTF">2021-09-15T07:33:59Z</dcterms:modified>
</cp:coreProperties>
</file>